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8" r:id="rId2"/>
    <p:sldId id="281" r:id="rId3"/>
    <p:sldId id="279" r:id="rId4"/>
    <p:sldId id="280" r:id="rId5"/>
    <p:sldId id="256" r:id="rId6"/>
    <p:sldId id="264" r:id="rId7"/>
    <p:sldId id="257" r:id="rId8"/>
    <p:sldId id="270" r:id="rId9"/>
    <p:sldId id="267" r:id="rId10"/>
    <p:sldId id="268" r:id="rId11"/>
    <p:sldId id="269" r:id="rId12"/>
    <p:sldId id="258" r:id="rId13"/>
    <p:sldId id="271" r:id="rId14"/>
    <p:sldId id="274" r:id="rId15"/>
    <p:sldId id="275" r:id="rId16"/>
    <p:sldId id="276" r:id="rId17"/>
    <p:sldId id="259" r:id="rId18"/>
    <p:sldId id="282" r:id="rId1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0D1D5-B9C3-4EB1-89BF-9959239A2DEC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BCB19-E885-4315-A277-D4E5EB38349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51797-79C5-456F-A63B-E079B7E4218E}" type="slidenum">
              <a:rPr lang="nl-NL" smtClean="0"/>
              <a:pPr/>
              <a:t>8</a:t>
            </a:fld>
            <a:endParaRPr lang="nl-NL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51797-79C5-456F-A63B-E079B7E4218E}" type="slidenum">
              <a:rPr lang="nl-NL" smtClean="0"/>
              <a:pPr/>
              <a:t>13</a:t>
            </a:fld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4363A-A352-4A71-A690-E415CE6FE87E}" type="datetimeFigureOut">
              <a:rPr lang="nl-NL" smtClean="0"/>
              <a:pPr/>
              <a:t>1-4-2014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735F-B600-4126-90E6-56A42DA2A92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accolades.n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.png"/><Relationship Id="rId5" Type="http://schemas.openxmlformats.org/officeDocument/2006/relationships/image" Target="../media/image12.png"/><Relationship Id="rId10" Type="http://schemas.openxmlformats.org/officeDocument/2006/relationships/image" Target="../media/image25.jpeg"/><Relationship Id="rId4" Type="http://schemas.openxmlformats.org/officeDocument/2006/relationships/image" Target="../media/image11.png"/><Relationship Id="rId9" Type="http://schemas.openxmlformats.org/officeDocument/2006/relationships/image" Target="../media/image37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7.png"/><Relationship Id="rId7" Type="http://schemas.openxmlformats.org/officeDocument/2006/relationships/image" Target="../media/image27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16.png"/><Relationship Id="rId9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hyperlink" Target="http://www.triage-it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aul.willems@triage-it.nl" TargetMode="External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7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jpe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jpeg"/><Relationship Id="rId2" Type="http://schemas.openxmlformats.org/officeDocument/2006/relationships/image" Target="../media/image19.png"/><Relationship Id="rId16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jpeg"/><Relationship Id="rId10" Type="http://schemas.openxmlformats.org/officeDocument/2006/relationships/image" Target="../media/image25.jpeg"/><Relationship Id="rId4" Type="http://schemas.openxmlformats.org/officeDocument/2006/relationships/image" Target="../media/image1.png"/><Relationship Id="rId9" Type="http://schemas.openxmlformats.org/officeDocument/2006/relationships/image" Target="../media/image24.png"/><Relationship Id="rId14" Type="http://schemas.openxmlformats.org/officeDocument/2006/relationships/image" Target="../media/image2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eg"/><Relationship Id="rId3" Type="http://schemas.openxmlformats.org/officeDocument/2006/relationships/image" Target="../media/image5.png"/><Relationship Id="rId7" Type="http://schemas.openxmlformats.org/officeDocument/2006/relationships/image" Target="../media/image15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26.png"/><Relationship Id="rId4" Type="http://schemas.openxmlformats.org/officeDocument/2006/relationships/image" Target="../media/image8.png"/><Relationship Id="rId9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Corporate Portfolio Management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1907704" y="3501008"/>
            <a:ext cx="4856584" cy="1971692"/>
          </a:xfrm>
        </p:spPr>
        <p:txBody>
          <a:bodyPr>
            <a:normAutofit/>
          </a:bodyPr>
          <a:lstStyle/>
          <a:p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methode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invoeren</a:t>
            </a:r>
            <a:r>
              <a:rPr lang="en-US" dirty="0" smtClean="0"/>
              <a:t> en </a:t>
            </a:r>
            <a:r>
              <a:rPr lang="en-US" dirty="0" err="1" smtClean="0"/>
              <a:t>verbeteren</a:t>
            </a:r>
            <a:r>
              <a:rPr lang="en-US" dirty="0" smtClean="0"/>
              <a:t> van Portfolio </a:t>
            </a:r>
            <a:r>
              <a:rPr lang="en-US" dirty="0" err="1" smtClean="0"/>
              <a:t>Mangement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/>
        </p:nvSpPr>
        <p:spPr>
          <a:xfrm>
            <a:off x="6660232" y="3429000"/>
            <a:ext cx="5950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9600" dirty="0" smtClean="0">
                <a:solidFill>
                  <a:schemeClr val="accent6"/>
                </a:solidFill>
                <a:latin typeface="Book Antiqua" pitchFamily="18" charset="0"/>
              </a:rPr>
              <a:t>}</a:t>
            </a:r>
            <a:endParaRPr lang="nl-NL" sz="9600" dirty="0">
              <a:solidFill>
                <a:schemeClr val="accent6"/>
              </a:solidFill>
              <a:latin typeface="Book Antiqua" pitchFamily="18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7236296" y="4077072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CPM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2267744" y="5589240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Paul </a:t>
            </a:r>
            <a:r>
              <a:rPr lang="en-US" dirty="0" err="1" smtClean="0"/>
              <a:t>Willems</a:t>
            </a:r>
            <a:endParaRPr lang="en-US" dirty="0" smtClean="0"/>
          </a:p>
          <a:p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</a:rPr>
              <a:t>Initiator</a:t>
            </a:r>
          </a:p>
          <a:p>
            <a:r>
              <a:rPr lang="en-US" sz="1600" dirty="0" smtClean="0">
                <a:hlinkClick r:id="rId3"/>
              </a:rPr>
              <a:t>info@accolades.nl</a:t>
            </a:r>
            <a:endParaRPr lang="en-US" sz="1600" dirty="0" smtClean="0"/>
          </a:p>
          <a:p>
            <a:r>
              <a:rPr lang="en-US" sz="1600" dirty="0" smtClean="0"/>
              <a:t>06-15954824</a:t>
            </a:r>
            <a:endParaRPr lang="nl-NL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691680" cy="2364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Project 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Planningen</a:t>
            </a:r>
          </a:p>
          <a:p>
            <a:r>
              <a:rPr lang="nl-NL" dirty="0" smtClean="0"/>
              <a:t>Budget en verwezenlijking</a:t>
            </a:r>
          </a:p>
          <a:p>
            <a:r>
              <a:rPr lang="nl-NL" dirty="0" smtClean="0"/>
              <a:t>Resource management</a:t>
            </a:r>
          </a:p>
          <a:p>
            <a:r>
              <a:rPr lang="nl-NL" dirty="0" smtClean="0"/>
              <a:t>Business Case</a:t>
            </a:r>
          </a:p>
          <a:p>
            <a:r>
              <a:rPr lang="nl-NL" dirty="0" smtClean="0"/>
              <a:t>Kwaliteitsmanagement</a:t>
            </a:r>
          </a:p>
          <a:p>
            <a:r>
              <a:rPr lang="nl-NL" dirty="0" smtClean="0"/>
              <a:t>Issue &amp; </a:t>
            </a:r>
            <a:r>
              <a:rPr lang="nl-NL" dirty="0" smtClean="0"/>
              <a:t>Risk </a:t>
            </a:r>
            <a:r>
              <a:rPr lang="nl-NL" dirty="0" smtClean="0"/>
              <a:t>management</a:t>
            </a:r>
          </a:p>
          <a:p>
            <a:r>
              <a:rPr lang="nl-NL" dirty="0" smtClean="0"/>
              <a:t>Scope &amp; </a:t>
            </a:r>
            <a:r>
              <a:rPr lang="nl-NL" dirty="0" err="1" smtClean="0"/>
              <a:t>changemanagement</a:t>
            </a:r>
            <a:endParaRPr lang="nl-NL" dirty="0" smtClean="0"/>
          </a:p>
          <a:p>
            <a:r>
              <a:rPr lang="nl-NL" dirty="0" smtClean="0"/>
              <a:t>Portfolio onderhanden projecten</a:t>
            </a:r>
          </a:p>
          <a:p>
            <a:endParaRPr lang="nl-NL" dirty="0"/>
          </a:p>
        </p:txBody>
      </p:sp>
      <p:pic>
        <p:nvPicPr>
          <p:cNvPr id="5" name="Picture 12" descr="skills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348880"/>
            <a:ext cx="504055" cy="504056"/>
          </a:xfrm>
          <a:prstGeom prst="rect">
            <a:avLst/>
          </a:prstGeom>
          <a:noFill/>
        </p:spPr>
      </p:pic>
      <p:pic>
        <p:nvPicPr>
          <p:cNvPr id="6" name="Picture 14" descr="chronological review, clock, table, time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304" y="1412776"/>
            <a:ext cx="864096" cy="864097"/>
          </a:xfrm>
          <a:prstGeom prst="rect">
            <a:avLst/>
          </a:prstGeom>
          <a:noFill/>
        </p:spPr>
      </p:pic>
      <p:pic>
        <p:nvPicPr>
          <p:cNvPr id="7" name="Picture 16" descr="goal, target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4437112"/>
            <a:ext cx="376808" cy="376809"/>
          </a:xfrm>
          <a:prstGeom prst="rect">
            <a:avLst/>
          </a:prstGeom>
          <a:noFill/>
        </p:spPr>
      </p:pic>
      <p:pic>
        <p:nvPicPr>
          <p:cNvPr id="8" name="Picture 22" descr="business, calculator, cash, home, money, rent, us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2708920"/>
            <a:ext cx="792088" cy="792089"/>
          </a:xfrm>
          <a:prstGeom prst="rect">
            <a:avLst/>
          </a:prstGeom>
          <a:noFill/>
        </p:spPr>
      </p:pic>
      <p:pic>
        <p:nvPicPr>
          <p:cNvPr id="9" name="Picture 24" descr="investment, menu, quality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732240" y="3429000"/>
            <a:ext cx="376808" cy="376809"/>
          </a:xfrm>
          <a:prstGeom prst="rect">
            <a:avLst/>
          </a:prstGeom>
          <a:noFill/>
        </p:spPr>
      </p:pic>
      <p:pic>
        <p:nvPicPr>
          <p:cNvPr id="10" name="Picture 26" descr="business, coins, money, payment ico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28384" y="2348880"/>
            <a:ext cx="720080" cy="720081"/>
          </a:xfrm>
          <a:prstGeom prst="rect">
            <a:avLst/>
          </a:prstGeom>
          <a:noFill/>
        </p:spPr>
      </p:pic>
      <p:pic>
        <p:nvPicPr>
          <p:cNvPr id="11" name="Picture 10" descr="http://www.inventure-technologies.nl/files/uploads/Risk%20matrix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96336" y="3573016"/>
            <a:ext cx="1296144" cy="831320"/>
          </a:xfrm>
          <a:prstGeom prst="rect">
            <a:avLst/>
          </a:prstGeom>
          <a:noFill/>
        </p:spPr>
      </p:pic>
      <p:pic>
        <p:nvPicPr>
          <p:cNvPr id="12" name="Picture 13" descr="https://encrypted-tbn1.google.com/images?q=tbn:ANd9GcS9PBUCDPFOuZV6Z-qi_2mvNiPNkSLjzsSmWW8rWToAGjfeWmS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24328" y="332656"/>
            <a:ext cx="1152128" cy="496396"/>
          </a:xfrm>
          <a:prstGeom prst="rect">
            <a:avLst/>
          </a:prstGeom>
          <a:noFill/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558432" cy="263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Service Portfolio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Overdracht naar productie</a:t>
            </a:r>
          </a:p>
          <a:p>
            <a:r>
              <a:rPr lang="nl-NL" dirty="0" smtClean="0"/>
              <a:t>Benefit realisatie</a:t>
            </a:r>
          </a:p>
          <a:p>
            <a:r>
              <a:rPr lang="nl-NL" dirty="0" smtClean="0"/>
              <a:t>Service </a:t>
            </a:r>
            <a:r>
              <a:rPr lang="nl-NL" dirty="0" err="1" smtClean="0"/>
              <a:t>roadmap</a:t>
            </a:r>
            <a:endParaRPr lang="nl-NL" dirty="0" smtClean="0"/>
          </a:p>
          <a:p>
            <a:r>
              <a:rPr lang="nl-NL" dirty="0" err="1" smtClean="0"/>
              <a:t>Change</a:t>
            </a:r>
            <a:r>
              <a:rPr lang="nl-NL" dirty="0" smtClean="0"/>
              <a:t> Management</a:t>
            </a:r>
          </a:p>
          <a:p>
            <a:r>
              <a:rPr lang="nl-NL" dirty="0" err="1" smtClean="0"/>
              <a:t>Change</a:t>
            </a:r>
            <a:r>
              <a:rPr lang="nl-NL" dirty="0" smtClean="0"/>
              <a:t> </a:t>
            </a:r>
            <a:r>
              <a:rPr lang="nl-NL" dirty="0" err="1" smtClean="0"/>
              <a:t>Advisory</a:t>
            </a:r>
            <a:r>
              <a:rPr lang="nl-NL" dirty="0" smtClean="0"/>
              <a:t> Board</a:t>
            </a:r>
          </a:p>
          <a:p>
            <a:r>
              <a:rPr lang="nl-NL" dirty="0" smtClean="0"/>
              <a:t>TCO &amp; chargeback</a:t>
            </a:r>
          </a:p>
          <a:p>
            <a:r>
              <a:rPr lang="nl-NL" dirty="0" smtClean="0"/>
              <a:t>Portfolio Services</a:t>
            </a:r>
            <a:endParaRPr lang="nl-NL" dirty="0"/>
          </a:p>
        </p:txBody>
      </p:sp>
      <p:pic>
        <p:nvPicPr>
          <p:cNvPr id="5" name="Picture 20" descr="benchmarking, product, productbox, products, softwarebox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56376" y="4581128"/>
            <a:ext cx="864096" cy="864097"/>
          </a:xfrm>
          <a:prstGeom prst="rect">
            <a:avLst/>
          </a:prstGeom>
          <a:noFill/>
        </p:spPr>
      </p:pic>
      <p:pic>
        <p:nvPicPr>
          <p:cNvPr id="6" name="Picture 4" descr="chart, graph, graphic, line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2348880"/>
            <a:ext cx="864096" cy="864097"/>
          </a:xfrm>
          <a:prstGeom prst="rect">
            <a:avLst/>
          </a:prstGeom>
          <a:noFill/>
        </p:spPr>
      </p:pic>
      <p:pic>
        <p:nvPicPr>
          <p:cNvPr id="7" name="Picture 22" descr="business, calculator, cash, home, money, rent, user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60232" y="2420888"/>
            <a:ext cx="792088" cy="792089"/>
          </a:xfrm>
          <a:prstGeom prst="rect">
            <a:avLst/>
          </a:prstGeom>
          <a:noFill/>
        </p:spPr>
      </p:pic>
      <p:sp>
        <p:nvSpPr>
          <p:cNvPr id="8" name="PIJL-RECHTS 7"/>
          <p:cNvSpPr/>
          <p:nvPr/>
        </p:nvSpPr>
        <p:spPr>
          <a:xfrm>
            <a:off x="6012160" y="2636912"/>
            <a:ext cx="432048" cy="36004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-RECHTS 8"/>
          <p:cNvSpPr/>
          <p:nvPr/>
        </p:nvSpPr>
        <p:spPr>
          <a:xfrm>
            <a:off x="7596336" y="2636912"/>
            <a:ext cx="432048" cy="360040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" name="Picture 16" descr="goal, target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44408" y="2564904"/>
            <a:ext cx="432048" cy="432049"/>
          </a:xfrm>
          <a:prstGeom prst="rect">
            <a:avLst/>
          </a:prstGeom>
          <a:noFill/>
        </p:spPr>
      </p:pic>
      <p:pic>
        <p:nvPicPr>
          <p:cNvPr id="11" name="Afbeelding 10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836712"/>
            <a:ext cx="666750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9" descr="https://encrypted-tbn1.google.com/images?q=tbn:ANd9GcThAfscMBuqEPn2Jg7Vp7GNfxB54EvdBuEs_N861XM7OrSmy-asb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2360" y="332656"/>
            <a:ext cx="1080120" cy="496007"/>
          </a:xfrm>
          <a:prstGeom prst="rect">
            <a:avLst/>
          </a:prstGeom>
          <a:noFill/>
        </p:spPr>
      </p:pic>
      <p:pic>
        <p:nvPicPr>
          <p:cNvPr id="13" name="Afbeelding 12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16216" y="3717032"/>
            <a:ext cx="2249771" cy="694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6" descr="business, coins, money, payment ic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40152" y="3212976"/>
            <a:ext cx="576064" cy="576065"/>
          </a:xfrm>
          <a:prstGeom prst="rect">
            <a:avLst/>
          </a:prstGeom>
          <a:noFill/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</p:spPr>
        <p:txBody>
          <a:bodyPr/>
          <a:lstStyle/>
          <a:p>
            <a:r>
              <a:rPr lang="nl-NL" dirty="0" smtClean="0"/>
              <a:t>Methode 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Methode is geheel uitgewerkt beschreven</a:t>
            </a:r>
          </a:p>
          <a:p>
            <a:pPr lvl="1"/>
            <a:r>
              <a:rPr lang="nl-NL" dirty="0" smtClean="0"/>
              <a:t>Theorie; geeft een algemene beschrijving van de processen die nodig zijn voor het krijgen van controle over uw projecten.</a:t>
            </a:r>
          </a:p>
          <a:p>
            <a:pPr lvl="1"/>
            <a:r>
              <a:rPr lang="nl-NL" dirty="0" smtClean="0"/>
              <a:t>Beoordeling; bepaal daarmee het volwassenheidsniveau van uw organisatie.</a:t>
            </a:r>
          </a:p>
          <a:p>
            <a:pPr lvl="1"/>
            <a:r>
              <a:rPr lang="nl-NL" dirty="0" smtClean="0"/>
              <a:t>Business Case; bepaal aan de hand van de beoordeling op welke gebieden winst te behalen is in uw organisatie.</a:t>
            </a:r>
          </a:p>
          <a:p>
            <a:pPr lvl="1"/>
            <a:r>
              <a:rPr lang="nl-NL" dirty="0" smtClean="0"/>
              <a:t>Implementatie; voer de wijziging door in uw organisatie op de meest haalbare wijze.</a:t>
            </a:r>
          </a:p>
          <a:p>
            <a:r>
              <a:rPr lang="nl-NL" dirty="0" smtClean="0"/>
              <a:t>Download via internet</a:t>
            </a:r>
          </a:p>
          <a:p>
            <a:r>
              <a:rPr lang="nl-NL" dirty="0" smtClean="0"/>
              <a:t>Meld je aan voor </a:t>
            </a:r>
            <a:r>
              <a:rPr lang="nl-NL" dirty="0" err="1" smtClean="0"/>
              <a:t>Assessment</a:t>
            </a:r>
            <a:r>
              <a:rPr lang="nl-NL" dirty="0" smtClean="0"/>
              <a:t> &amp; Business Case</a:t>
            </a:r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 txBox="1">
            <a:spLocks/>
          </p:cNvSpPr>
          <p:nvPr/>
        </p:nvSpPr>
        <p:spPr>
          <a:xfrm>
            <a:off x="323528" y="5935886"/>
            <a:ext cx="8003232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{</a:t>
            </a: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voorbeeld </a:t>
            </a:r>
            <a:r>
              <a:rPr kumimoji="0" lang="nl-NL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Book Antiqua" pitchFamily="18" charset="0"/>
                <a:ea typeface="+mj-ea"/>
                <a:cs typeface="+mj-cs"/>
              </a:rPr>
              <a:t>}</a:t>
            </a:r>
            <a:endParaRPr kumimoji="0" lang="nl-NL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troomdiagram: Document 21"/>
          <p:cNvSpPr/>
          <p:nvPr/>
        </p:nvSpPr>
        <p:spPr>
          <a:xfrm>
            <a:off x="748357" y="2621471"/>
            <a:ext cx="914400" cy="612648"/>
          </a:xfrm>
          <a:prstGeom prst="flowChartDocument">
            <a:avLst/>
          </a:prstGeom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Visie, strategie en doelen</a:t>
            </a:r>
            <a:endParaRPr lang="nl-NL" sz="1050" dirty="0"/>
          </a:p>
        </p:txBody>
      </p:sp>
      <p:sp>
        <p:nvSpPr>
          <p:cNvPr id="24" name="Stroomdiagram: Proces 23"/>
          <p:cNvSpPr/>
          <p:nvPr/>
        </p:nvSpPr>
        <p:spPr>
          <a:xfrm>
            <a:off x="5534703" y="2570605"/>
            <a:ext cx="1071570" cy="714380"/>
          </a:xfrm>
          <a:prstGeom prst="flowChartProcess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dirty="0" smtClean="0"/>
              <a:t>3.3 Creëren van projecten</a:t>
            </a:r>
          </a:p>
        </p:txBody>
      </p:sp>
      <p:sp>
        <p:nvSpPr>
          <p:cNvPr id="25" name="Stroomdiagram: Document 24"/>
          <p:cNvSpPr/>
          <p:nvPr/>
        </p:nvSpPr>
        <p:spPr>
          <a:xfrm>
            <a:off x="7320653" y="2499167"/>
            <a:ext cx="1214446" cy="714380"/>
          </a:xfrm>
          <a:prstGeom prst="flowChartDocument">
            <a:avLst/>
          </a:prstGeom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Lijst met Programma ‘s en projecten</a:t>
            </a:r>
            <a:endParaRPr lang="nl-NL" sz="1050" dirty="0"/>
          </a:p>
        </p:txBody>
      </p:sp>
      <p:sp>
        <p:nvSpPr>
          <p:cNvPr id="33" name="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nl-NL" sz="2800" b="1" dirty="0" smtClean="0"/>
              <a:t>3. Uitwerken naar programma’s en projecten</a:t>
            </a:r>
            <a:endParaRPr lang="nl-NL" sz="2800" dirty="0"/>
          </a:p>
        </p:txBody>
      </p:sp>
      <p:sp>
        <p:nvSpPr>
          <p:cNvPr id="35" name="Stroomdiagram: Proces 34"/>
          <p:cNvSpPr/>
          <p:nvPr/>
        </p:nvSpPr>
        <p:spPr>
          <a:xfrm>
            <a:off x="3820191" y="2570605"/>
            <a:ext cx="1071570" cy="714380"/>
          </a:xfrm>
          <a:prstGeom prst="flowChartProcess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dirty="0" smtClean="0"/>
              <a:t>3.2 Idee koppelen aan strategie/</a:t>
            </a:r>
          </a:p>
          <a:p>
            <a:pPr lvl="0" algn="ctr"/>
            <a:r>
              <a:rPr lang="nl-NL" sz="1050" dirty="0" smtClean="0"/>
              <a:t>programma</a:t>
            </a:r>
          </a:p>
        </p:txBody>
      </p:sp>
      <p:sp>
        <p:nvSpPr>
          <p:cNvPr id="52" name="Stroomdiagram: Proces 51"/>
          <p:cNvSpPr/>
          <p:nvPr/>
        </p:nvSpPr>
        <p:spPr>
          <a:xfrm>
            <a:off x="2248555" y="2570605"/>
            <a:ext cx="1071570" cy="714380"/>
          </a:xfrm>
          <a:prstGeom prst="flowChartProcess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dirty="0" smtClean="0"/>
              <a:t>3.1 Doelen vertalen naar programma’s</a:t>
            </a:r>
          </a:p>
        </p:txBody>
      </p:sp>
      <p:cxnSp>
        <p:nvCxnSpPr>
          <p:cNvPr id="112" name="Gebogen verbindingslijn 111"/>
          <p:cNvCxnSpPr>
            <a:stCxn id="26" idx="3"/>
            <a:endCxn id="35" idx="1"/>
          </p:cNvCxnSpPr>
          <p:nvPr/>
        </p:nvCxnSpPr>
        <p:spPr>
          <a:xfrm flipV="1">
            <a:off x="1662757" y="2927795"/>
            <a:ext cx="2157434" cy="1056423"/>
          </a:xfrm>
          <a:prstGeom prst="bentConnector3">
            <a:avLst>
              <a:gd name="adj1" fmla="val 89087"/>
            </a:avLst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met pijl 116"/>
          <p:cNvCxnSpPr/>
          <p:nvPr/>
        </p:nvCxnSpPr>
        <p:spPr>
          <a:xfrm>
            <a:off x="3320125" y="2927001"/>
            <a:ext cx="500066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met pijl 118"/>
          <p:cNvCxnSpPr/>
          <p:nvPr/>
        </p:nvCxnSpPr>
        <p:spPr>
          <a:xfrm>
            <a:off x="4891761" y="2927001"/>
            <a:ext cx="642942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troomdiagram: Document 19"/>
          <p:cNvSpPr/>
          <p:nvPr/>
        </p:nvSpPr>
        <p:spPr>
          <a:xfrm>
            <a:off x="7320653" y="3677894"/>
            <a:ext cx="1214446" cy="612648"/>
          </a:xfrm>
          <a:prstGeom prst="flowChartDocument">
            <a:avLst/>
          </a:prstGeom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Lijst met afgekeurde ideeën</a:t>
            </a:r>
            <a:endParaRPr lang="nl-NL" sz="1050" dirty="0"/>
          </a:p>
        </p:txBody>
      </p:sp>
      <p:cxnSp>
        <p:nvCxnSpPr>
          <p:cNvPr id="28" name="Vorm 27"/>
          <p:cNvCxnSpPr>
            <a:stCxn id="35" idx="2"/>
            <a:endCxn id="20" idx="1"/>
          </p:cNvCxnSpPr>
          <p:nvPr/>
        </p:nvCxnSpPr>
        <p:spPr>
          <a:xfrm rot="16200000" flipH="1">
            <a:off x="5488698" y="2152262"/>
            <a:ext cx="699233" cy="2964677"/>
          </a:xfrm>
          <a:prstGeom prst="bentConnector2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troomdiagram: Document 29"/>
          <p:cNvSpPr/>
          <p:nvPr/>
        </p:nvSpPr>
        <p:spPr>
          <a:xfrm>
            <a:off x="3820191" y="1499035"/>
            <a:ext cx="1071570" cy="612648"/>
          </a:xfrm>
          <a:prstGeom prst="flowChartDocumen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Release kalender</a:t>
            </a:r>
            <a:endParaRPr lang="nl-NL" sz="1050" dirty="0"/>
          </a:p>
        </p:txBody>
      </p:sp>
      <p:cxnSp>
        <p:nvCxnSpPr>
          <p:cNvPr id="34" name="Gebogen verbindingslijn 33"/>
          <p:cNvCxnSpPr>
            <a:stCxn id="30" idx="3"/>
            <a:endCxn id="24" idx="1"/>
          </p:cNvCxnSpPr>
          <p:nvPr/>
        </p:nvCxnSpPr>
        <p:spPr>
          <a:xfrm>
            <a:off x="4891761" y="1805359"/>
            <a:ext cx="642942" cy="1122436"/>
          </a:xfrm>
          <a:prstGeom prst="bentConnector3">
            <a:avLst>
              <a:gd name="adj1" fmla="val 50000"/>
            </a:avLst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>
            <a:off x="6606273" y="2927001"/>
            <a:ext cx="71438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Stroomdiagram: Document 25"/>
          <p:cNvSpPr/>
          <p:nvPr/>
        </p:nvSpPr>
        <p:spPr>
          <a:xfrm>
            <a:off x="748357" y="3677894"/>
            <a:ext cx="914400" cy="612648"/>
          </a:xfrm>
          <a:prstGeom prst="flowChartDocument">
            <a:avLst/>
          </a:prstGeom>
          <a:ln>
            <a:solidFill>
              <a:srgbClr val="C00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Lijst met ideeën</a:t>
            </a:r>
            <a:endParaRPr lang="nl-NL" sz="1050" dirty="0"/>
          </a:p>
        </p:txBody>
      </p:sp>
      <p:cxnSp>
        <p:nvCxnSpPr>
          <p:cNvPr id="43" name="Rechte verbindingslijn met pijl 42"/>
          <p:cNvCxnSpPr/>
          <p:nvPr/>
        </p:nvCxnSpPr>
        <p:spPr>
          <a:xfrm>
            <a:off x="1662757" y="2927001"/>
            <a:ext cx="585798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Stroomdiagram: Document 17"/>
          <p:cNvSpPr/>
          <p:nvPr/>
        </p:nvSpPr>
        <p:spPr>
          <a:xfrm>
            <a:off x="5463265" y="1499035"/>
            <a:ext cx="1143008" cy="612648"/>
          </a:xfrm>
          <a:prstGeom prst="flowChartDocumen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dirty="0" smtClean="0"/>
              <a:t>Financial</a:t>
            </a:r>
          </a:p>
          <a:p>
            <a:pPr algn="ctr"/>
            <a:r>
              <a:rPr lang="nl-NL" sz="1050" dirty="0" smtClean="0"/>
              <a:t>management</a:t>
            </a:r>
            <a:endParaRPr lang="nl-NL" sz="1050" dirty="0"/>
          </a:p>
        </p:txBody>
      </p:sp>
      <p:cxnSp>
        <p:nvCxnSpPr>
          <p:cNvPr id="19" name="Rechte verbindingslijn met pijl 18"/>
          <p:cNvCxnSpPr/>
          <p:nvPr/>
        </p:nvCxnSpPr>
        <p:spPr>
          <a:xfrm rot="16200000" flipH="1">
            <a:off x="5971466" y="2276718"/>
            <a:ext cx="572298" cy="17064"/>
          </a:xfrm>
          <a:prstGeom prst="straightConnector1">
            <a:avLst/>
          </a:prstGeom>
          <a:ln>
            <a:solidFill>
              <a:srgbClr val="C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ijdelijke aanduiding voor tekst 5"/>
          <p:cNvSpPr txBox="1">
            <a:spLocks/>
          </p:cNvSpPr>
          <p:nvPr/>
        </p:nvSpPr>
        <p:spPr>
          <a:xfrm>
            <a:off x="827584" y="4509120"/>
            <a:ext cx="7344816" cy="2016224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Doel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Rollen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Entry criteria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Input</a:t>
            </a:r>
            <a:r>
              <a:rPr kumimoji="0" lang="nl-NL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output per proces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3200" baseline="0" dirty="0" smtClean="0"/>
              <a:t>Methodes</a:t>
            </a:r>
            <a:endParaRPr kumimoji="0" lang="nl-N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3. Uitwerken naar programma’s en projecten</a:t>
            </a:r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836712"/>
            <a:ext cx="2858259" cy="101436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85423"/>
            <a:ext cx="8229600" cy="3955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CMM-I bepalen</a:t>
            </a:r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285720" y="1928802"/>
          <a:ext cx="4155092" cy="4607052"/>
        </p:xfrm>
        <a:graphic>
          <a:graphicData uri="http://schemas.openxmlformats.org/drawingml/2006/table">
            <a:tbl>
              <a:tblPr/>
              <a:tblGrid>
                <a:gridCol w="555622"/>
                <a:gridCol w="3599470"/>
              </a:tblGrid>
              <a:tr h="46070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Vragen</a:t>
                      </a:r>
                    </a:p>
                  </a:txBody>
                  <a:tcPr marL="26297" marR="26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900" b="1" dirty="0">
                          <a:solidFill>
                            <a:srgbClr val="548DD4"/>
                          </a:solidFill>
                          <a:latin typeface="Cambria"/>
                          <a:ea typeface="Calibri"/>
                          <a:cs typeface="Times New Roman"/>
                        </a:rPr>
                        <a:t>Vragenlijst 3.1</a:t>
                      </a:r>
                      <a:endParaRPr lang="nl-N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Hoeveel doelen zijn er?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Hoeveel programma’s horen hierbij?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Hoeveel projecten zijn gekoppeld aan strategische doelen? (</a:t>
                      </a:r>
                      <a:r>
                        <a:rPr lang="nl-NL" sz="900" b="1" dirty="0"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nl-NL" sz="9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nl-NL" sz="900" b="1" dirty="0">
                          <a:latin typeface="Calibri"/>
                          <a:ea typeface="Calibri"/>
                          <a:cs typeface="Times New Roman"/>
                        </a:rPr>
                        <a:t>.1</a:t>
                      </a: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Zijn de doelen kwantitatief of kwalitatief? SMART?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Heb je een voorbeeld van een strategisch doel?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Krijgen deze programma’s een apart budget?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Wie bepaalt dit budget?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Wie voert dit uit?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Zijn alle programma’s gekoppeld aan een doel?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Zijn de programma’s op dezelfde tijdslijn als de daarbij behorende doelen?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Zijn de doelen van de programma’s 1 op 1 met de daarbij behorende strategische doelen?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Zijn er Strategische doelen zonder programma’s?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Wie draagt het eigenaarschap van de programma’s?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Wie draagt het eigenaarschap van de doelen?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Hoe worden deze programma’s beschreven?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Wat is de volgende stap in het proces?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Hoeveel tijd wordt besteed aan vergaderen? </a:t>
                      </a:r>
                      <a:r>
                        <a:rPr lang="nl-NL" sz="900" b="1" dirty="0">
                          <a:latin typeface="Calibri"/>
                          <a:ea typeface="Calibri"/>
                          <a:cs typeface="Times New Roman"/>
                        </a:rPr>
                        <a:t>(1.4.1)</a:t>
                      </a:r>
                      <a:endParaRPr lang="nl-N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Hoeveel projecten zijn onvoldoende gedocumenteerd? </a:t>
                      </a:r>
                      <a:r>
                        <a:rPr lang="nl-NL" sz="900" b="1" dirty="0">
                          <a:latin typeface="Calibri"/>
                          <a:ea typeface="Calibri"/>
                          <a:cs typeface="Times New Roman"/>
                        </a:rPr>
                        <a:t>(1.4.1)</a:t>
                      </a:r>
                      <a:endParaRPr lang="nl-N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0795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nl-NL" sz="900" b="1" dirty="0">
                          <a:solidFill>
                            <a:srgbClr val="4F81BD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Vragenlijst 3.2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Worden alle ideeën gekoppeld aan een Strategisch doel?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Worden alle ideeën gekoppeld aan een programma?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Wordt de eigenaarschap van een idee vastgelegd? Of overgedragen?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l-NL" sz="900" dirty="0">
                          <a:latin typeface="Calibri"/>
                          <a:ea typeface="Calibri"/>
                          <a:cs typeface="Times New Roman"/>
                        </a:rPr>
                        <a:t>Wat wordt er gedaan met ideeën die niet 123 aan een doel/programma gekoppeld (kunnen) </a:t>
                      </a:r>
                      <a:r>
                        <a:rPr lang="nl-NL" sz="900" dirty="0" smtClean="0">
                          <a:latin typeface="Calibri"/>
                          <a:ea typeface="Calibri"/>
                          <a:cs typeface="Times New Roman"/>
                        </a:rPr>
                        <a:t>worden?</a:t>
                      </a:r>
                      <a:endParaRPr lang="nl-N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6297" marR="262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1643050"/>
            <a:ext cx="41529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5072066" y="4500570"/>
            <a:ext cx="24486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Verbeter mogelijkheden</a:t>
            </a:r>
          </a:p>
          <a:p>
            <a:endParaRPr lang="nl-NL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052736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Business Case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nl-NL" dirty="0" smtClean="0">
                <a:solidFill>
                  <a:srgbClr val="FF0000"/>
                </a:solidFill>
              </a:rPr>
              <a:t>3. </a:t>
            </a:r>
            <a:r>
              <a:rPr lang="nl-NL" dirty="0" smtClean="0"/>
              <a:t>Overzicht kosten; Het overzicht geeft het budget weer dat nodig is om uiteindelijk alle  projecten uit te voeren . Tevens de speelruimte bepalend die er nog bestaat bij additioneel budget. Dit is een directe vertaling van de budget aanvragen met de onderhanden projecten en programma’s. </a:t>
            </a:r>
            <a:r>
              <a:rPr lang="nl-NL" b="1" dirty="0" smtClean="0">
                <a:solidFill>
                  <a:schemeClr val="accent2"/>
                </a:solidFill>
              </a:rPr>
              <a:t>Efficiënt</a:t>
            </a:r>
            <a:endParaRPr lang="nl-NL" dirty="0" smtClean="0">
              <a:solidFill>
                <a:schemeClr val="accent2"/>
              </a:solidFill>
            </a:endParaRPr>
          </a:p>
          <a:p>
            <a:pPr lvl="0"/>
            <a:r>
              <a:rPr lang="nl-NL" sz="2400" b="1" dirty="0" smtClean="0"/>
              <a:t>Aantal uren bezig met rapportages maken (7.5.2 + 7.5.5) * uurprijs</a:t>
            </a:r>
            <a:endParaRPr lang="nl-NL" sz="2400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Accolades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methode is kosteloos te downloaden </a:t>
            </a:r>
          </a:p>
          <a:p>
            <a:r>
              <a:rPr lang="nl-NL" dirty="0" smtClean="0"/>
              <a:t>Het gebruik ervan is vrij</a:t>
            </a:r>
          </a:p>
          <a:p>
            <a:r>
              <a:rPr lang="nl-NL" dirty="0" smtClean="0"/>
              <a:t>De methode groeit door gebruik</a:t>
            </a:r>
          </a:p>
          <a:p>
            <a:r>
              <a:rPr lang="nl-NL" dirty="0" smtClean="0"/>
              <a:t>Additioneel:</a:t>
            </a:r>
          </a:p>
          <a:p>
            <a:pPr lvl="1"/>
            <a:r>
              <a:rPr lang="nl-NL" dirty="0" smtClean="0"/>
              <a:t>Formulieren voor projectgebruik</a:t>
            </a:r>
          </a:p>
          <a:p>
            <a:pPr lvl="1"/>
            <a:r>
              <a:rPr lang="nl-NL" dirty="0" smtClean="0"/>
              <a:t>Presentaties voor intern gebruik</a:t>
            </a:r>
          </a:p>
          <a:p>
            <a:pPr lvl="1"/>
            <a:r>
              <a:rPr lang="nl-NL" dirty="0" smtClean="0"/>
              <a:t>Project planningen voor invoer</a:t>
            </a:r>
          </a:p>
          <a:p>
            <a:pPr lvl="1"/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355976" y="3789040"/>
            <a:ext cx="2238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trike="sngStrike" dirty="0" smtClean="0">
                <a:latin typeface="Cambria" pitchFamily="18" charset="0"/>
              </a:rPr>
              <a:t>@</a:t>
            </a:r>
            <a:r>
              <a:rPr lang="nl-NL" b="1" dirty="0" err="1" smtClean="0">
                <a:latin typeface="Cambria" pitchFamily="18" charset="0"/>
              </a:rPr>
              <a:t>AccoladesPuntNL</a:t>
            </a:r>
            <a:endParaRPr lang="nl-NL" b="1" dirty="0">
              <a:latin typeface="Cambria" pitchFamily="18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707904" y="5013176"/>
            <a:ext cx="20720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>
                <a:latin typeface="Cambria" pitchFamily="18" charset="0"/>
                <a:hlinkClick r:id="rId2"/>
              </a:rPr>
              <a:t>www.triage-it.nl</a:t>
            </a:r>
            <a:endParaRPr lang="nl-NL" dirty="0" smtClean="0">
              <a:latin typeface="Cambria" pitchFamily="18" charset="0"/>
            </a:endParaRPr>
          </a:p>
          <a:p>
            <a:r>
              <a:rPr lang="nl-NL" dirty="0" smtClean="0">
                <a:latin typeface="Cambria" pitchFamily="18" charset="0"/>
              </a:rPr>
              <a:t>Oud Aa 4b</a:t>
            </a:r>
            <a:endParaRPr lang="nl-NL" dirty="0" smtClean="0">
              <a:latin typeface="Cambria" pitchFamily="18" charset="0"/>
            </a:endParaRPr>
          </a:p>
          <a:p>
            <a:r>
              <a:rPr lang="nl-NL" dirty="0" smtClean="0">
                <a:latin typeface="Cambria" pitchFamily="18" charset="0"/>
              </a:rPr>
              <a:t>3621 LB Breukelen</a:t>
            </a:r>
            <a:endParaRPr lang="nl-NL" dirty="0" smtClean="0">
              <a:latin typeface="Cambria" pitchFamily="18" charset="0"/>
            </a:endParaRPr>
          </a:p>
          <a:p>
            <a:r>
              <a:rPr lang="nl-NL" dirty="0" smtClean="0">
                <a:latin typeface="Cambria" pitchFamily="18" charset="0"/>
              </a:rPr>
              <a:t>0346 - 264 030</a:t>
            </a:r>
            <a:endParaRPr lang="nl-NL" dirty="0">
              <a:latin typeface="Cambria" pitchFamily="18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355976" y="3356992"/>
            <a:ext cx="2018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 smtClean="0">
                <a:latin typeface="Cambria" pitchFamily="18" charset="0"/>
              </a:rPr>
              <a:t>www.accolades.nl</a:t>
            </a:r>
            <a:endParaRPr lang="nl-NL" dirty="0">
              <a:latin typeface="Cambria" pitchFamily="18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789040"/>
            <a:ext cx="426674" cy="411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http://www.accolades.nl/wp-content/uploads/2012/10/TriageIT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229200"/>
            <a:ext cx="1824137" cy="847579"/>
          </a:xfrm>
          <a:prstGeom prst="rect">
            <a:avLst/>
          </a:prstGeom>
          <a:noFill/>
        </p:spPr>
      </p:pic>
      <p:pic>
        <p:nvPicPr>
          <p:cNvPr id="10" name="Picture 2" descr="http://www.accolades.nl/wp-content/plugins/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648" y="3429000"/>
            <a:ext cx="1296144" cy="673588"/>
          </a:xfrm>
          <a:prstGeom prst="rect">
            <a:avLst/>
          </a:prstGeom>
          <a:noFill/>
        </p:spPr>
      </p:pic>
      <p:sp>
        <p:nvSpPr>
          <p:cNvPr id="12" name="Rechthoek 11"/>
          <p:cNvSpPr/>
          <p:nvPr/>
        </p:nvSpPr>
        <p:spPr>
          <a:xfrm>
            <a:off x="3491880" y="1268760"/>
            <a:ext cx="4572000" cy="11880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defTabSz="914400">
              <a:spcBef>
                <a:spcPct val="20000"/>
              </a:spcBef>
              <a:defRPr/>
            </a:pPr>
            <a:r>
              <a:rPr lang="nl-NL" sz="2800" dirty="0" smtClean="0">
                <a:latin typeface="Cambria" pitchFamily="18" charset="0"/>
              </a:rPr>
              <a:t>Paul Willems</a:t>
            </a:r>
          </a:p>
          <a:p>
            <a:pPr marL="342900" lvl="0" indent="-342900" defTabSz="914400">
              <a:spcBef>
                <a:spcPct val="20000"/>
              </a:spcBef>
              <a:defRPr/>
            </a:pPr>
            <a:r>
              <a:rPr lang="nl-NL" dirty="0" err="1" smtClean="0">
                <a:latin typeface="Cambria" pitchFamily="18" charset="0"/>
                <a:hlinkClick r:id="rId6"/>
              </a:rPr>
              <a:t>Paul.willems</a:t>
            </a:r>
            <a:r>
              <a:rPr lang="nl-NL" dirty="0" smtClean="0">
                <a:latin typeface="Cambria" pitchFamily="18" charset="0"/>
                <a:hlinkClick r:id="rId6"/>
              </a:rPr>
              <a:t>@</a:t>
            </a:r>
            <a:r>
              <a:rPr lang="nl-NL" dirty="0" err="1" smtClean="0">
                <a:latin typeface="Cambria" pitchFamily="18" charset="0"/>
                <a:hlinkClick r:id="rId6"/>
              </a:rPr>
              <a:t>triage-it.nl</a:t>
            </a:r>
            <a:endParaRPr lang="nl-NL" dirty="0" smtClean="0">
              <a:latin typeface="Cambria" pitchFamily="18" charset="0"/>
            </a:endParaRPr>
          </a:p>
          <a:p>
            <a:pPr marL="342900" lvl="0" indent="-342900" defTabSz="914400">
              <a:spcBef>
                <a:spcPct val="20000"/>
              </a:spcBef>
              <a:defRPr/>
            </a:pPr>
            <a:r>
              <a:rPr lang="nl-NL" dirty="0" smtClean="0">
                <a:latin typeface="Cambria" pitchFamily="18" charset="0"/>
              </a:rPr>
              <a:t>06- 1595 4824</a:t>
            </a:r>
            <a:endParaRPr lang="nl-NL" dirty="0">
              <a:latin typeface="Cambria" pitchFamily="18" charset="0"/>
            </a:endParaRPr>
          </a:p>
        </p:txBody>
      </p:sp>
      <p:sp>
        <p:nvSpPr>
          <p:cNvPr id="13" name="Rechthoek 12"/>
          <p:cNvSpPr/>
          <p:nvPr/>
        </p:nvSpPr>
        <p:spPr>
          <a:xfrm>
            <a:off x="3023828" y="1052736"/>
            <a:ext cx="5950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9600" dirty="0" smtClean="0">
                <a:solidFill>
                  <a:schemeClr val="accent6"/>
                </a:solidFill>
                <a:latin typeface="Book Antiqua" pitchFamily="18" charset="0"/>
              </a:rPr>
              <a:t>}</a:t>
            </a:r>
            <a:endParaRPr lang="nl-NL" sz="9600" dirty="0">
              <a:solidFill>
                <a:schemeClr val="accent6"/>
              </a:solidFill>
              <a:latin typeface="Book Antiqua" pitchFamily="18" charset="0"/>
            </a:endParaRPr>
          </a:p>
        </p:txBody>
      </p:sp>
      <p:sp>
        <p:nvSpPr>
          <p:cNvPr id="5122" name="AutoShape 2" descr="data:image/jpeg;base64,/9j/4AAQSkZJRgABAQAAAQABAAD/2wCEAAkGBhMPDw8QEhMSEg8PDxAPFA8SFhcPDw8PFBAVFBQQFBQXHSYeFxkvGRQVHy8gJCcpLCwsFR4xNTAqNSYrLCkBCQoKDQwNFw0NFCkYFBgvKSkpLCksKSwsKSkpKSkpKSkpKSkpKSkpKSkpKSkpLCkpLCwpKSkpKSkpKSkpKSkpKf/AABEIAMwAzAMBIgACEQEDEQH/xAAbAAABBQEBAAAAAAAAAAAAAAACAAEDBQcGBP/EAEcQAAECAwIICAoJBAMBAQAAAAEAAgMEEQVhBhIhMVGRofAHEyJBUnFygRQWIzIzYrGy0eEVFyRCc4KSosE0hNLxQ3TCs1P/xAAWAQEBAQAAAAAAAAAAAAAAAAAAAQL/xAAVEQEBAAAAAAAAAAAAAAAAAAAAAf/aAAwDAQACEQMRAD8A3FJJJAlHGmGsFXODRfkVLbeEohEw4dDEGd2drPiVxs7arnOJxi5x+86p1IO9iYQwhmxndQybVH4yw+i/UPis0ive/O49QyKLwRFaj4xw+i/UPin8YmdF+ofFZcJLfKiEnvlQah4ww+i/Z8U/jBD0O2fFZf4J1bU/gg0jag0/6fh6HbPil9PQ9DtnxWZCTvG1OJS9Bpn09D0O2fFP9Os0P1D4rM/BTpTiWcg0wW2zQ7UnFss0O1LM/BzpRCWOnag0v6YZodqT/S7NDtSzYSh0lP4H6xQaR9Ls0OTfTDNDtSzoSV7k5kz0jtQaK21mHmdqU8OcY7MdeRZk1r2ea9w6iQvZLYQxoZ5Zx231DtaI0hJc9ZNvCIKtNRztNatV9CihwqEBpJJIEqPCm2/B4Ya00ixKhvqjndvpV2TRZnbM4ZmeiHO2HyB3Z9qCIjJnz5TpKDwcKcwUwhlFAJcXIxLi5GGomtQAIA0J/BxoOxTA75EQcN6IIPBxoOxN4ONB1BesOF2xFj9nYg8glvVdsRCXuOxerHvanxzpCCBsujEDqUgebksc71QMIIu2ovBxoCIO3ofgiD7thQRmANGz5JuIGg6vkpw/r1Iw83akHmEAX6k4lxpXqBOkah8EQDtLdQ+CDxmSrzheSYs43K2MN3q6kL4JI5tSDnGY8B4e3IRqI0FdpZFqY7WvGY5xoPOFy89K3bEsHpji4pYQaPzdofJBpDXVAIzFOvBZMeoczoHIDnxTlC96IgnX4sN50NKyixTjvjuyee7a4/BaraQrBiD1SspwcbQxh63/AKKC1c3qQataleEAb1opAjQNaMPuCYC460QFx1oHDgnAGk6kq3HWnxzoOtAsUaTqSDG9I6kuMOhLjDegWI3Ts+SejeYhIE36kQHXqQIHqUgdc1M0depSBvWgYG4IwbjsSA609TufkgcU0FP3O37kJxtI1hKrrtaCQd6cNQCukawiDRdrQGId6MMCjDRdrKMMG5KDzTcEU3+KqoTcWNDOh49vWreZhZPmVUvb5Rmbz2896DrbNj0mnM0wWu78Zw/hXy5uznfbv7dvvvXSIjzWj6KJ2SsqweHKjds+8Vqto+hidkrKMHvOjZPvn3iguHnrQB4v2In9RQa0UYiDT7EuNCEJw3fcoCx96p8ZMK3avmnxTdqQOHXHWiB60IYbkQhm7UgMPOgohEN6EQjuETWdepAQcb0QcdCQCetEC7tvzSAu31p+M3yp+M3yoEBvVPvnKWNvlThw0+1AhXT7VIHHShFL0QpegIPOlGHHTsQAtvRYwvQBM1pnOpUz/SMz+e32q2mXimZUz3DjGdtunSEHVWaPtv8Abtz9t66Nc5ZZ+2H/AK7ffeujRHmtH0MTslZPg950btn3itYtH0MTslZRg8OVG7R09IoLZ++9VHjKR9L9qjHftRTh1yNrt6IdaLGQGHb0RtffsUYNycOQSh9+xFjdWpRB4RB2+VAYcdGxPlPMUFb9iet6CQVThxQVOk6kqHSdSCVpN21SA9navPQ6diIV3CD0AD1UQpcvOAbtSMfl1IPRTqSpdvrUAFw1IsS4IJcuhIg6DrUYbcEWKdHtQRzANOfWqhw8ozP57ee/qVnMNyZtpVUWnjGdtvPeg6yzf6z+3b7710S5yyxScP8A123/AH3ro0R5rR9DE7JWU4PHLGyfeOnpFataXoYnZKyrB3PG7R94oLV5u9q8VrsjGVjGWeIUwwB7XFrYjSAeU0teCMxz05l7YgUkm2rsUjkvBYepwofalVyXB7hHGnYU4yacHTEtGYKhjIfk3tIpRjQDRzDlp98LqWMBPPqWf4LgymEEeXORs5BiNpzGI3lj90N2taNAAa4udQNYC8nQ1oqTqCgzLD7DmdlJ2NClojWS8PEhgGFBiHjAwY5Jewnzq860SzplsxLS0wAPLwIcQ83KLRjfuqs2sGx/pdtsRXjJCa1zDziM+I551Na7UF03BfO8ZZnFO8+TmIsAilTik8Y063OH5UHUTMUQoMeMWjyMGJE72tJA10XEcHduWhaX0g2JHaDAli2E4QYAAmnHkE4rBjDkuyHJlV3h/aHEWZFy5Yz2w81OS3yjvdbrXl4IpHiLNbGOR83MPjHJWsNnk2DWIh/MlHlwCwnmo87Nyc69sR8ODxkOjIcIDFcMb0bW1q1wz6F27SNG35rOLa+wYRSkatIUWLxLjzcXF5FT+WID3BaWJfymLjGuNTNz1QcDwm4YzUjGhQ5R7YbRBD4tWQ4pLnuOKPKNdTIObpLpsCLcdPWdLzESjoxMSHFIAaDEY8itG0Aq0sOQc64+BKtte252EeVBhwZh1T6kPiYI66lru5ergleYX0lIuOWBGZHaPVcMR3sYg0aBQuFQABlJy5GjOdSzfAjC+fn7YdLujNEo3wiK5jYUHkwQCIYx8TGPKfD56rsben+IkZuKDyhBLGmp8+IQwbXbFxfAtJ8mfnCPPiMl2HnxW8t1NbNQQT2DhXaEK2YdnzsZkWFF42G2kKFD8piu4s1YwGuM0ClfvLRXONyy7hYhmWnJOfYDWHFhxai4gkV62H9S1Bzg+jm0LYgD2kZRiuFRz6Cg4/hOwnmZCDLeCvayLEdEe8ljInkmgAACI0jzieb7qk4L8LItoycZ0w8PmIMfFLg1sOsNzAWclgAzh3MqXCl3huEEpIUrDbxUOINENo46KdR2FR4BS30fbc9IHIyYgvcwevBcXAfp43YiNNaakfNZrPYZzz7ebIQIzWSrppsLF4qE8hjKCKS5zC7O1/OtHdHbCbEinNBhvimvPiNLqbKd6yfgnlTMWtNTb8oloLsp/wD2jHF9nGnuRWrTj25aewqoc4cYztt5r1bTNCOfWqp7fKM7bfaqOqsw/bP7dvvvXRLnLLH2w/gN9966NEeW0/QxOyVlWDv/ADdr/wBFaranoYnZKyjB2nlu1/JQW8RAx1CCjcBuEAaNwiuF4SayloSM+0ZGRocQ0521Bc39rx3rrsMpwS8jORAfPZxTDXIREOf9GNrVXwm2bx9m4wyuhV68nKHsdrXKYZ4UeEWRY8BprFjQjxg58aCfB25L6O1LKOv4KZHirNhlwyzsWNGdzcg+SaOqjSfzKqwIHg1rWnJmtIzBHaM1Xw3ZTqe9drKyQl4UvAB/p4MOFmrymtAdz6arj8KD4Jb1mzeaHGiNhPPNiRhxbibgXOP5UVX8Mk8aSss3PiY5HrRHUGxn7loEjJ+DQJeXA/p4EOGe0GjG21WazMUWnhMxgywoE04nJkMOVGY9fF0/MtTi1JJ0nfnVg4ThjkS+XgzLfOhlproLTT2Fv6V2cO3A6RE9zOkhMfnMKtOvGyLyYWWd4RZ0eHTK0VHURinaQs6h4V8XgyJc+mbOulKc/Ej7RX9RA/Kgv+BmAQyenD50aYbAa7SIYx3bXsSY3wLCZgGSHPQ4kDvc3Hh9+MIY710WA1m+DWXJQyOU6Fx7s4ONFcX5b8UtH5Vz/C3BMIyM+wHGl4sN1Rn5D6/46kHo4XLQ4mQhwq5Y0Rzz2WNxR3Yz9itcALLMtZUmzM6IwzLu1GOMP2Yg7lxHCjaItC1ZaTg5WkSsMUy5Y9Ihp3RGfpWtRGBpxWjksAY3m5LRQbAg5ThQswx7NLs7oVf8x7p1r38HFp+EWVIxHH0MMwHnRxBxf/mGHvVrPy3Gy0eGRWsMuAvbyv4WW4JYQ+AWZbsuTy4LmmEK5Tx7uJJA6sUoLHg3Jm7YtGfd/wATHht0SPEOb8geO9ejD4+B2zZs+MjTFhtec3JdyXVupja17uB+R4uzHRjkdNzMSJo8mzkN7qh+pS8Llm8fZuOKl0FxvNPOHsdrRFnwjTwl7NmcuWK5sAXgkud+1jlTcDVmiHZsSO7I+bmHurTKYcMYo7sYvXL8JmGAmpCyWA1fGkxMRKc8UkQXD9UKJ+papYVmCUk5SW54EvDY78QjGiH9bnIqeZYKZ1UuYOMZl++32q2mGinNrVO9vlGdoc96o6yyx9sP4DffeujXN2SKTh/Ab7710iI8tqehidgrKMHB6XN538lavanoYnYKyjB1w8tl+9/JQWz+7Uo8VG94Qca1FHGleOgRoRHnNxh1ty+yqySxMFnNtyVgPyw2RePArVohwyYuJTRjCn5lrbIwBqCpXTeN16aCutQKJUknSVSYdWEZ2UZTI9hcA7QfOaa9YOtXFRpOpSQ3luYnUqM24ILMc2YtCYiZXw2iBjE5TEivLnGvPkZtWkY920InEu0ZdApXUg4nq2oJoNHh0M5ojHM5ucUWJYS4JvbPwYI8ybmGNDQcgiPcGnJ3raWwyNG34qYxnHPi5OemUd9VAcV7QcVvmsAY3stFBsCrcJrMbNyUSFno4HLoIxTtpqXsy3bfijZHI599aoyPg3sB4tusU43gUJ8bGOWpDRChZbi4H8i2B0Qk/wC0xmK9ekChPenBQSS8SjhXNzjLlHOFivCdg26XjPjNPIe7EcAaY1DySRq2LaAepS45IpySLwD7Qg8NjWe2VlJSW54EvDYaZi/Fq897y496mtGWbHlo8Lncyorpaa/wpjDJ0agnawg/6QYXZmCjhbclLPNYXHNeMuMGwYZMVzaaMh1reokYEk3qMgnLkrp5NdaQhU/2PigimHCiqX+kbn89vtVrMZvmFVuPlGdtvPeEHVWSPth/Ab7710i5yyz9sP4DffeujRHltT0MTsFZPg7Xy3a/krWLU9DE7BWT4O/83a/koLV6AFE9R5L0VIEYO+5UQpeiHUUEocljG7WgFdBTiugoCxzuUsY3a0gTo9iIE6PYgZpOjapA65CN8yMHfIgIRLjtRiL17VHjb1T5N6oJeM69qbjN8qCg3qlijeqCUOT4+9VGIVx2pxDQGIg3KMOG5UYYEQYLkB429U4f1a0OLeEWraggmaUVU53lG9tvtVtMZuZVTz5Rubzm+1B1lkn7YfwG++9dIubsj+sP4DffeukRHltT0MTsFZRg7/zdr+StXtT0MTslZPg48eW7X/ooLZ5uUY6gjiOF2pRV6tSKkpcEsW4IA1EGoCACevWhxU9LvagKt51I2uGnZ81GBd7UQF3tQSADT7FIGjSFCOrfWjabkEoAuRgBQjqRAXexBJQb1TZN6pqb5E9OvYgVN8qWNvROOvaE9b9oQIPv2I2uHS2Jg7eoRNf1awgIPHS2I2uHS2fNBUaAnBGgII5lwpn31qpeBxje0ParSYOTNsVWfPbkPnDmvQdXZP8AWH8BvvvXSLmrIP2w/gN9966VEea0W1hRB6pWQYOxsWPGhkZcZ2sGq2aI2oI0iixK34RkrRcaclzsYIOmiC5Qk3L0wYrYjGublDhXm1KOIy72IqIJ6JE9epNjdepAQZvlT4nXtQY3XqTtf16kBhiINQhycPQHW5EH3IQ8J+TegPHu2pB1235IBRHVA4O+4RVu31Jgd8qIOI/0gYG4akeMdDdSQi75UYi75UEfGHot1JxF9Vqk4wJcaNG1AzXXBGHXBMHXbUxNw1oIo++QryysEGK241zFeiMK9HYmhubBY+K8gBrSTkGRo/lB7sH5lz5+MKUbDayH2smNW7zl2a4LASyoxiPm3nJHcX4ugHMO4UHcu9RCXEcI+C/hMLjWDyjMuTOu3QxBUEUrcgwnB3CIwHcVFGQGhBzg6V2kOM2I3GaQQdCjw24OuNrGgCj85AWfQ52Zkn4rg5tLshQaG9lwUeJcFzknh00+kA6xkOolezxzget+3/JFW+LcE/F3BU/jlA9b9v8Akn8cpf1v2/FBcCDvX5IhD3r8lTeOkD1v2/FP46wPW1t+KC4EK86/knEK879ypvHaX0O/Z8UQw4gaDrb8UFyIPWiEuFS+O8DQdbfil46wNG1v+SC8EEIuJGgKiGGsDct/yT+OsDct/wAkF8GdSVDpVF47QNy3/JEMOJe/Wz4oLsNOlOGHSN+5UnjzAv8A2fFIYcwNJ1s+KC8DDpG/cnAv31Khfh1BpkOW8tpsKrprDtpqGkuPRYK7cyDqY8YDOSqWC91px2QIdfBobgXv5ojgcgHqjaepV1n2TN2m4BwMOASKgZ3D1jz9S1SwLAhycIMYBWmU6UR75SWENjWDM0AKZJJAkkkkCVZaWDsCYHLYDfRWaSDhJvgnl3moyLzfU/B6RWiJIM7+p6D0il9T0HpFaIkgzv6noPSKX1PQekVoiSDO/qeg9IpfU9B6RWiJIM7+p6D0il9T0HpFaIkgzv6noPSKX1PQOkVoiSDO/qegdIpfU9A6RWiJIM7+p6B0il9T0DpFaIkgzxvA/AB84q6szg8lYFDi4xGldSkgigSzWCjQALlKkkgSSSS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3285793"/>
            <a:ext cx="432048" cy="427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hthoek 14"/>
          <p:cNvSpPr/>
          <p:nvPr/>
        </p:nvSpPr>
        <p:spPr>
          <a:xfrm>
            <a:off x="3023828" y="2924944"/>
            <a:ext cx="5950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9600" dirty="0" smtClean="0">
                <a:solidFill>
                  <a:schemeClr val="accent6"/>
                </a:solidFill>
                <a:latin typeface="Book Antiqua" pitchFamily="18" charset="0"/>
              </a:rPr>
              <a:t>}</a:t>
            </a:r>
            <a:endParaRPr lang="nl-NL" sz="9600" dirty="0">
              <a:solidFill>
                <a:schemeClr val="accent6"/>
              </a:solidFill>
              <a:latin typeface="Book Antiqua" pitchFamily="18" charset="0"/>
            </a:endParaRPr>
          </a:p>
        </p:txBody>
      </p:sp>
      <p:sp>
        <p:nvSpPr>
          <p:cNvPr id="16" name="Rechthoek 15"/>
          <p:cNvSpPr/>
          <p:nvPr/>
        </p:nvSpPr>
        <p:spPr>
          <a:xfrm>
            <a:off x="3023828" y="4797152"/>
            <a:ext cx="5950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9600" dirty="0" smtClean="0">
                <a:solidFill>
                  <a:schemeClr val="accent6"/>
                </a:solidFill>
                <a:latin typeface="Book Antiqua" pitchFamily="18" charset="0"/>
              </a:rPr>
              <a:t>}</a:t>
            </a:r>
            <a:endParaRPr lang="nl-NL" sz="9600" dirty="0">
              <a:solidFill>
                <a:schemeClr val="accent6"/>
              </a:solidFill>
              <a:latin typeface="Book Antiqua" pitchFamily="18" charset="0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wuif\Dropbox\VanMij\IMG_7552 uitsnede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259632" y="1196752"/>
            <a:ext cx="1440507" cy="1440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670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Afgeronde rechthoek 54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Operationeel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sp>
        <p:nvSpPr>
          <p:cNvPr id="54" name="Afgeronde rechthoek 53"/>
          <p:cNvSpPr/>
          <p:nvPr/>
        </p:nvSpPr>
        <p:spPr>
          <a:xfrm>
            <a:off x="4067944" y="1772816"/>
            <a:ext cx="2376264" cy="3744416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Tactisch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</p:txBody>
      </p:sp>
      <p:sp>
        <p:nvSpPr>
          <p:cNvPr id="48" name="Afgeronde rechthoek 47"/>
          <p:cNvSpPr/>
          <p:nvPr/>
        </p:nvSpPr>
        <p:spPr>
          <a:xfrm>
            <a:off x="1979712" y="1772816"/>
            <a:ext cx="2088232" cy="3719336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Strategisch</a:t>
            </a:r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cxnSp>
        <p:nvCxnSpPr>
          <p:cNvPr id="10" name="Rechte verbindingslijn 9"/>
          <p:cNvCxnSpPr/>
          <p:nvPr/>
        </p:nvCxnSpPr>
        <p:spPr>
          <a:xfrm rot="5400000">
            <a:off x="51283" y="3487501"/>
            <a:ext cx="3857652" cy="79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rot="16200000" flipV="1">
            <a:off x="479514" y="1059006"/>
            <a:ext cx="1571636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rot="10800000" flipV="1">
            <a:off x="479514" y="3773650"/>
            <a:ext cx="1500198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Schuine rand 16"/>
          <p:cNvSpPr/>
          <p:nvPr/>
        </p:nvSpPr>
        <p:spPr>
          <a:xfrm rot="18936875">
            <a:off x="1888723" y="3124149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75" name="Rechte verbindingslijn 74"/>
          <p:cNvCxnSpPr/>
          <p:nvPr/>
        </p:nvCxnSpPr>
        <p:spPr>
          <a:xfrm rot="10800000">
            <a:off x="1979712" y="2559204"/>
            <a:ext cx="2071702" cy="5000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 flipH="1">
            <a:off x="1979712" y="3356992"/>
            <a:ext cx="2088232" cy="41665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rot="5400000">
            <a:off x="2087663" y="3522823"/>
            <a:ext cx="392909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Schuine rand 36"/>
          <p:cNvSpPr/>
          <p:nvPr/>
        </p:nvSpPr>
        <p:spPr>
          <a:xfrm rot="18936875">
            <a:off x="3940355" y="3105195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 rot="5400000">
            <a:off x="4445117" y="3522823"/>
            <a:ext cx="392909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Schuine rand 37"/>
          <p:cNvSpPr/>
          <p:nvPr/>
        </p:nvSpPr>
        <p:spPr>
          <a:xfrm rot="18936875">
            <a:off x="6297810" y="3105194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2" name="Rechthoek 81"/>
          <p:cNvSpPr/>
          <p:nvPr/>
        </p:nvSpPr>
        <p:spPr>
          <a:xfrm>
            <a:off x="4194290" y="28449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3" name="Rechthoek 82"/>
          <p:cNvSpPr/>
          <p:nvPr/>
        </p:nvSpPr>
        <p:spPr>
          <a:xfrm>
            <a:off x="4694356" y="29973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4" name="Rechthoek 83"/>
          <p:cNvSpPr/>
          <p:nvPr/>
        </p:nvSpPr>
        <p:spPr>
          <a:xfrm>
            <a:off x="5337298" y="31497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07" name="Gebogen verbindingslijn 106"/>
          <p:cNvCxnSpPr>
            <a:stCxn id="83" idx="2"/>
            <a:endCxn id="84" idx="1"/>
          </p:cNvCxnSpPr>
          <p:nvPr/>
        </p:nvCxnSpPr>
        <p:spPr>
          <a:xfrm rot="16200000" flipH="1">
            <a:off x="5118222" y="2966398"/>
            <a:ext cx="116681" cy="32147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bogen verbindingslijn 109"/>
          <p:cNvCxnSpPr>
            <a:stCxn id="83" idx="2"/>
          </p:cNvCxnSpPr>
          <p:nvPr/>
        </p:nvCxnSpPr>
        <p:spPr>
          <a:xfrm rot="16200000" flipH="1">
            <a:off x="4930103" y="3154517"/>
            <a:ext cx="421481" cy="250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hthoek 112"/>
          <p:cNvSpPr/>
          <p:nvPr/>
        </p:nvSpPr>
        <p:spPr>
          <a:xfrm>
            <a:off x="4694356" y="3273584"/>
            <a:ext cx="42862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15" name="Gebogen verbindingslijn 114"/>
          <p:cNvCxnSpPr>
            <a:stCxn id="82" idx="2"/>
            <a:endCxn id="83" idx="1"/>
          </p:cNvCxnSpPr>
          <p:nvPr/>
        </p:nvCxnSpPr>
        <p:spPr>
          <a:xfrm rot="16200000" flipH="1">
            <a:off x="4546718" y="2885436"/>
            <a:ext cx="116681" cy="1785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bogen verbindingslijn 117"/>
          <p:cNvCxnSpPr>
            <a:stCxn id="82" idx="2"/>
            <a:endCxn id="113" idx="1"/>
          </p:cNvCxnSpPr>
          <p:nvPr/>
        </p:nvCxnSpPr>
        <p:spPr>
          <a:xfrm rot="16200000" flipH="1">
            <a:off x="4408604" y="3023550"/>
            <a:ext cx="392909" cy="1785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D:\htdocs\aaa okay\1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212976"/>
            <a:ext cx="576258" cy="576258"/>
          </a:xfrm>
          <a:prstGeom prst="rect">
            <a:avLst/>
          </a:prstGeom>
          <a:noFill/>
        </p:spPr>
      </p:pic>
      <p:pic>
        <p:nvPicPr>
          <p:cNvPr id="1030" name="Picture 6" descr="D:\htdocs\aaa okay\1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348880"/>
            <a:ext cx="647696" cy="647696"/>
          </a:xfrm>
          <a:prstGeom prst="rect">
            <a:avLst/>
          </a:prstGeom>
          <a:noFill/>
        </p:spPr>
      </p:pic>
      <p:pic>
        <p:nvPicPr>
          <p:cNvPr id="1031" name="Picture 7" descr="D:\htdocs\aaa okay\Security_Reader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3212976"/>
            <a:ext cx="500066" cy="500066"/>
          </a:xfrm>
          <a:prstGeom prst="rect">
            <a:avLst/>
          </a:prstGeom>
          <a:noFill/>
        </p:spPr>
      </p:pic>
      <p:pic>
        <p:nvPicPr>
          <p:cNvPr id="50" name="Picture 2" descr="idea, light bulb, power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1700808"/>
            <a:ext cx="571129" cy="571129"/>
          </a:xfrm>
          <a:prstGeom prst="rect">
            <a:avLst/>
          </a:prstGeom>
          <a:noFill/>
        </p:spPr>
      </p:pic>
      <p:pic>
        <p:nvPicPr>
          <p:cNvPr id="56" name="Picture 2" descr="idea, light bulb, power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564904"/>
            <a:ext cx="571129" cy="571129"/>
          </a:xfrm>
          <a:prstGeom prst="rect">
            <a:avLst/>
          </a:prstGeom>
          <a:noFill/>
        </p:spPr>
      </p:pic>
      <p:pic>
        <p:nvPicPr>
          <p:cNvPr id="57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2348880"/>
            <a:ext cx="355105" cy="355105"/>
          </a:xfrm>
          <a:prstGeom prst="rect">
            <a:avLst/>
          </a:prstGeom>
          <a:noFill/>
        </p:spPr>
      </p:pic>
      <p:pic>
        <p:nvPicPr>
          <p:cNvPr id="58" name="Picture 2" descr="idea, light bulb, power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2992018"/>
            <a:ext cx="792088" cy="792088"/>
          </a:xfrm>
          <a:prstGeom prst="rect">
            <a:avLst/>
          </a:prstGeom>
          <a:noFill/>
        </p:spPr>
      </p:pic>
      <p:pic>
        <p:nvPicPr>
          <p:cNvPr id="59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3501008"/>
            <a:ext cx="355105" cy="355105"/>
          </a:xfrm>
          <a:prstGeom prst="rect">
            <a:avLst/>
          </a:prstGeom>
          <a:noFill/>
        </p:spPr>
      </p:pic>
      <p:pic>
        <p:nvPicPr>
          <p:cNvPr id="60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2636912"/>
            <a:ext cx="355105" cy="355105"/>
          </a:xfrm>
          <a:prstGeom prst="rect">
            <a:avLst/>
          </a:prstGeom>
          <a:noFill/>
        </p:spPr>
      </p:pic>
      <p:pic>
        <p:nvPicPr>
          <p:cNvPr id="61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03648" y="3429000"/>
            <a:ext cx="355105" cy="355105"/>
          </a:xfrm>
          <a:prstGeom prst="rect">
            <a:avLst/>
          </a:prstGeom>
          <a:noFill/>
        </p:spPr>
      </p:pic>
      <p:pic>
        <p:nvPicPr>
          <p:cNvPr id="62" name="Picture 2" descr="idea, light bulb, power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149080"/>
            <a:ext cx="571129" cy="571129"/>
          </a:xfrm>
          <a:prstGeom prst="rect">
            <a:avLst/>
          </a:prstGeom>
          <a:noFill/>
        </p:spPr>
      </p:pic>
      <p:pic>
        <p:nvPicPr>
          <p:cNvPr id="71" name="Picture 20" descr="benchmarking, product, productbox, products, softwarebox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2276872"/>
            <a:ext cx="864096" cy="864097"/>
          </a:xfrm>
          <a:prstGeom prst="rect">
            <a:avLst/>
          </a:prstGeom>
          <a:noFill/>
        </p:spPr>
      </p:pic>
      <p:sp>
        <p:nvSpPr>
          <p:cNvPr id="74" name="Rechthoek 73"/>
          <p:cNvSpPr/>
          <p:nvPr/>
        </p:nvSpPr>
        <p:spPr>
          <a:xfrm>
            <a:off x="5265860" y="34545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Titel 7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Uw bedrijf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Afgeronde rechthoek 54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Operationeel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sp>
        <p:nvSpPr>
          <p:cNvPr id="54" name="Afgeronde rechthoek 53"/>
          <p:cNvSpPr/>
          <p:nvPr/>
        </p:nvSpPr>
        <p:spPr>
          <a:xfrm>
            <a:off x="4067944" y="1772816"/>
            <a:ext cx="2376264" cy="3744416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Tactisch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</p:txBody>
      </p:sp>
      <p:sp>
        <p:nvSpPr>
          <p:cNvPr id="48" name="Afgeronde rechthoek 47"/>
          <p:cNvSpPr/>
          <p:nvPr/>
        </p:nvSpPr>
        <p:spPr>
          <a:xfrm>
            <a:off x="1979712" y="1772816"/>
            <a:ext cx="2088232" cy="3719336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Strategisch</a:t>
            </a:r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cxnSp>
        <p:nvCxnSpPr>
          <p:cNvPr id="10" name="Rechte verbindingslijn 9"/>
          <p:cNvCxnSpPr/>
          <p:nvPr/>
        </p:nvCxnSpPr>
        <p:spPr>
          <a:xfrm rot="5400000">
            <a:off x="51283" y="3487501"/>
            <a:ext cx="3857652" cy="79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rot="16200000" flipV="1">
            <a:off x="479514" y="1059006"/>
            <a:ext cx="1571636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rot="10800000" flipV="1">
            <a:off x="479514" y="3773650"/>
            <a:ext cx="1500198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Schuine rand 16"/>
          <p:cNvSpPr/>
          <p:nvPr/>
        </p:nvSpPr>
        <p:spPr>
          <a:xfrm rot="18936875">
            <a:off x="1888723" y="3124149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75" name="Rechte verbindingslijn 74"/>
          <p:cNvCxnSpPr/>
          <p:nvPr/>
        </p:nvCxnSpPr>
        <p:spPr>
          <a:xfrm rot="10800000">
            <a:off x="1979712" y="2559204"/>
            <a:ext cx="2071702" cy="5000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 flipH="1">
            <a:off x="1979712" y="3356992"/>
            <a:ext cx="2088232" cy="41665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rot="5400000">
            <a:off x="2087663" y="3522823"/>
            <a:ext cx="392909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Schuine rand 36"/>
          <p:cNvSpPr/>
          <p:nvPr/>
        </p:nvSpPr>
        <p:spPr>
          <a:xfrm rot="18936875">
            <a:off x="3940355" y="3105195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 rot="5400000">
            <a:off x="4445117" y="3522823"/>
            <a:ext cx="392909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Schuine rand 37"/>
          <p:cNvSpPr/>
          <p:nvPr/>
        </p:nvSpPr>
        <p:spPr>
          <a:xfrm rot="18936875">
            <a:off x="6297810" y="3105194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2" name="Rechthoek 81"/>
          <p:cNvSpPr/>
          <p:nvPr/>
        </p:nvSpPr>
        <p:spPr>
          <a:xfrm>
            <a:off x="4194290" y="28449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3" name="Rechthoek 82"/>
          <p:cNvSpPr/>
          <p:nvPr/>
        </p:nvSpPr>
        <p:spPr>
          <a:xfrm>
            <a:off x="4694356" y="29973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4" name="Rechthoek 83"/>
          <p:cNvSpPr/>
          <p:nvPr/>
        </p:nvSpPr>
        <p:spPr>
          <a:xfrm>
            <a:off x="5337298" y="31497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1" name="Rechthoek 100"/>
          <p:cNvSpPr/>
          <p:nvPr/>
        </p:nvSpPr>
        <p:spPr>
          <a:xfrm>
            <a:off x="5265860" y="34545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07" name="Gebogen verbindingslijn 106"/>
          <p:cNvCxnSpPr>
            <a:stCxn id="83" idx="2"/>
            <a:endCxn id="84" idx="1"/>
          </p:cNvCxnSpPr>
          <p:nvPr/>
        </p:nvCxnSpPr>
        <p:spPr>
          <a:xfrm rot="16200000" flipH="1">
            <a:off x="5118222" y="2966398"/>
            <a:ext cx="116681" cy="32147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bogen verbindingslijn 109"/>
          <p:cNvCxnSpPr>
            <a:stCxn id="83" idx="2"/>
            <a:endCxn id="101" idx="1"/>
          </p:cNvCxnSpPr>
          <p:nvPr/>
        </p:nvCxnSpPr>
        <p:spPr>
          <a:xfrm rot="16200000" flipH="1">
            <a:off x="4930103" y="3154517"/>
            <a:ext cx="421481" cy="250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hthoek 112"/>
          <p:cNvSpPr/>
          <p:nvPr/>
        </p:nvSpPr>
        <p:spPr>
          <a:xfrm>
            <a:off x="4694356" y="3273584"/>
            <a:ext cx="42862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15" name="Gebogen verbindingslijn 114"/>
          <p:cNvCxnSpPr>
            <a:stCxn id="82" idx="2"/>
            <a:endCxn id="83" idx="1"/>
          </p:cNvCxnSpPr>
          <p:nvPr/>
        </p:nvCxnSpPr>
        <p:spPr>
          <a:xfrm rot="16200000" flipH="1">
            <a:off x="4546718" y="2885436"/>
            <a:ext cx="116681" cy="1785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bogen verbindingslijn 117"/>
          <p:cNvCxnSpPr>
            <a:stCxn id="82" idx="2"/>
            <a:endCxn id="113" idx="1"/>
          </p:cNvCxnSpPr>
          <p:nvPr/>
        </p:nvCxnSpPr>
        <p:spPr>
          <a:xfrm rot="16200000" flipH="1">
            <a:off x="4408604" y="3023550"/>
            <a:ext cx="392909" cy="1785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D:\htdocs\aaa okay\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212976"/>
            <a:ext cx="576258" cy="576258"/>
          </a:xfrm>
          <a:prstGeom prst="rect">
            <a:avLst/>
          </a:prstGeom>
          <a:noFill/>
        </p:spPr>
      </p:pic>
      <p:pic>
        <p:nvPicPr>
          <p:cNvPr id="1030" name="Picture 6" descr="D:\htdocs\aaa okay\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348880"/>
            <a:ext cx="647696" cy="647696"/>
          </a:xfrm>
          <a:prstGeom prst="rect">
            <a:avLst/>
          </a:prstGeom>
          <a:noFill/>
        </p:spPr>
      </p:pic>
      <p:pic>
        <p:nvPicPr>
          <p:cNvPr id="1031" name="Picture 7" descr="D:\htdocs\aaa okay\Security_Reader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3212976"/>
            <a:ext cx="500066" cy="500066"/>
          </a:xfrm>
          <a:prstGeom prst="rect">
            <a:avLst/>
          </a:prstGeom>
          <a:noFill/>
        </p:spPr>
      </p:pic>
      <p:pic>
        <p:nvPicPr>
          <p:cNvPr id="50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1700808"/>
            <a:ext cx="571129" cy="571129"/>
          </a:xfrm>
          <a:prstGeom prst="rect">
            <a:avLst/>
          </a:prstGeom>
          <a:noFill/>
        </p:spPr>
      </p:pic>
      <p:pic>
        <p:nvPicPr>
          <p:cNvPr id="56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564904"/>
            <a:ext cx="571129" cy="571129"/>
          </a:xfrm>
          <a:prstGeom prst="rect">
            <a:avLst/>
          </a:prstGeom>
          <a:noFill/>
        </p:spPr>
      </p:pic>
      <p:pic>
        <p:nvPicPr>
          <p:cNvPr id="57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2348880"/>
            <a:ext cx="355105" cy="355105"/>
          </a:xfrm>
          <a:prstGeom prst="rect">
            <a:avLst/>
          </a:prstGeom>
          <a:noFill/>
        </p:spPr>
      </p:pic>
      <p:pic>
        <p:nvPicPr>
          <p:cNvPr id="58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992018"/>
            <a:ext cx="792088" cy="792088"/>
          </a:xfrm>
          <a:prstGeom prst="rect">
            <a:avLst/>
          </a:prstGeom>
          <a:noFill/>
        </p:spPr>
      </p:pic>
      <p:pic>
        <p:nvPicPr>
          <p:cNvPr id="59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501008"/>
            <a:ext cx="355105" cy="355105"/>
          </a:xfrm>
          <a:prstGeom prst="rect">
            <a:avLst/>
          </a:prstGeom>
          <a:noFill/>
        </p:spPr>
      </p:pic>
      <p:pic>
        <p:nvPicPr>
          <p:cNvPr id="60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2636912"/>
            <a:ext cx="355105" cy="355105"/>
          </a:xfrm>
          <a:prstGeom prst="rect">
            <a:avLst/>
          </a:prstGeom>
          <a:noFill/>
        </p:spPr>
      </p:pic>
      <p:pic>
        <p:nvPicPr>
          <p:cNvPr id="61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3429000"/>
            <a:ext cx="355105" cy="355105"/>
          </a:xfrm>
          <a:prstGeom prst="rect">
            <a:avLst/>
          </a:prstGeom>
          <a:noFill/>
        </p:spPr>
      </p:pic>
      <p:pic>
        <p:nvPicPr>
          <p:cNvPr id="62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149080"/>
            <a:ext cx="571129" cy="571129"/>
          </a:xfrm>
          <a:prstGeom prst="rect">
            <a:avLst/>
          </a:prstGeom>
          <a:noFill/>
        </p:spPr>
      </p:pic>
      <p:pic>
        <p:nvPicPr>
          <p:cNvPr id="1026" name="Picture 2" descr="design, draw, math, openofficeorg ico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51720" y="3933056"/>
            <a:ext cx="864096" cy="864097"/>
          </a:xfrm>
          <a:prstGeom prst="rect">
            <a:avLst/>
          </a:prstGeom>
          <a:noFill/>
        </p:spPr>
      </p:pic>
      <p:pic>
        <p:nvPicPr>
          <p:cNvPr id="63" name="Picture 22" descr="business, calculator, cash, home, money, rent, user ic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915816" y="3573016"/>
            <a:ext cx="936103" cy="936104"/>
          </a:xfrm>
          <a:prstGeom prst="rect">
            <a:avLst/>
          </a:prstGeom>
          <a:noFill/>
        </p:spPr>
      </p:pic>
      <p:pic>
        <p:nvPicPr>
          <p:cNvPr id="65" name="Picture 12" descr="skills ic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139952" y="3573016"/>
            <a:ext cx="648072" cy="648073"/>
          </a:xfrm>
          <a:prstGeom prst="rect">
            <a:avLst/>
          </a:prstGeom>
          <a:noFill/>
        </p:spPr>
      </p:pic>
      <p:pic>
        <p:nvPicPr>
          <p:cNvPr id="66" name="Picture 14" descr="chronological review, clock, table, time icon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644008" y="4221088"/>
            <a:ext cx="648072" cy="648073"/>
          </a:xfrm>
          <a:prstGeom prst="rect">
            <a:avLst/>
          </a:prstGeom>
          <a:noFill/>
        </p:spPr>
      </p:pic>
      <p:pic>
        <p:nvPicPr>
          <p:cNvPr id="67" name="Picture 16" descr="goal, target icon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55776" y="2996952"/>
            <a:ext cx="432048" cy="432049"/>
          </a:xfrm>
          <a:prstGeom prst="rect">
            <a:avLst/>
          </a:prstGeom>
          <a:noFill/>
        </p:spPr>
      </p:pic>
      <p:pic>
        <p:nvPicPr>
          <p:cNvPr id="68" name="Picture 24" descr="investment, menu, quality ico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940152" y="4221088"/>
            <a:ext cx="304800" cy="304801"/>
          </a:xfrm>
          <a:prstGeom prst="rect">
            <a:avLst/>
          </a:prstGeom>
          <a:noFill/>
        </p:spPr>
      </p:pic>
      <p:pic>
        <p:nvPicPr>
          <p:cNvPr id="69" name="Picture 26" descr="business, coins, money, payment icon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220072" y="3789040"/>
            <a:ext cx="504056" cy="504057"/>
          </a:xfrm>
          <a:prstGeom prst="rect">
            <a:avLst/>
          </a:prstGeom>
          <a:noFill/>
        </p:spPr>
      </p:pic>
      <p:pic>
        <p:nvPicPr>
          <p:cNvPr id="70" name="Picture 18" descr="football, goal, soccer, sport ico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131840" y="4581128"/>
            <a:ext cx="715144" cy="715145"/>
          </a:xfrm>
          <a:prstGeom prst="rect">
            <a:avLst/>
          </a:prstGeom>
          <a:noFill/>
        </p:spPr>
      </p:pic>
      <p:pic>
        <p:nvPicPr>
          <p:cNvPr id="71" name="Picture 20" descr="benchmarking, product, productbox, products, softwarebox icon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24328" y="2276872"/>
            <a:ext cx="864096" cy="864097"/>
          </a:xfrm>
          <a:prstGeom prst="rect">
            <a:avLst/>
          </a:prstGeom>
          <a:noFill/>
        </p:spPr>
      </p:pic>
      <p:pic>
        <p:nvPicPr>
          <p:cNvPr id="2" name="Picture 4" descr="chart, graph, graphic, line icon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804248" y="3933056"/>
            <a:ext cx="1219200" cy="1219201"/>
          </a:xfrm>
          <a:prstGeom prst="rect">
            <a:avLst/>
          </a:prstGeom>
          <a:noFill/>
        </p:spPr>
      </p:pic>
      <p:sp>
        <p:nvSpPr>
          <p:cNvPr id="72" name="PIJL-RECHTS 71"/>
          <p:cNvSpPr/>
          <p:nvPr/>
        </p:nvSpPr>
        <p:spPr>
          <a:xfrm rot="10800000">
            <a:off x="3851920" y="4869160"/>
            <a:ext cx="2736304" cy="288032"/>
          </a:xfrm>
          <a:prstGeom prst="rightArrow">
            <a:avLst/>
          </a:prstGeom>
          <a:gradFill flip="none" rotWithShape="1">
            <a:gsLst>
              <a:gs pos="0">
                <a:srgbClr val="000082">
                  <a:alpha val="17000"/>
                </a:srgbClr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" name="Afgeronde rechthoek 54"/>
          <p:cNvSpPr/>
          <p:nvPr/>
        </p:nvSpPr>
        <p:spPr>
          <a:xfrm>
            <a:off x="6444208" y="1772816"/>
            <a:ext cx="2016224" cy="3744416"/>
          </a:xfrm>
          <a:prstGeom prst="round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Operationeel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sp>
        <p:nvSpPr>
          <p:cNvPr id="54" name="Afgeronde rechthoek 53"/>
          <p:cNvSpPr/>
          <p:nvPr/>
        </p:nvSpPr>
        <p:spPr>
          <a:xfrm>
            <a:off x="4067944" y="1772816"/>
            <a:ext cx="2376264" cy="3744416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Tactisch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</p:txBody>
      </p:sp>
      <p:sp>
        <p:nvSpPr>
          <p:cNvPr id="48" name="Afgeronde rechthoek 47"/>
          <p:cNvSpPr/>
          <p:nvPr/>
        </p:nvSpPr>
        <p:spPr>
          <a:xfrm>
            <a:off x="1979712" y="1772816"/>
            <a:ext cx="2088232" cy="3719336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Strategisch</a:t>
            </a:r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cxnSp>
        <p:nvCxnSpPr>
          <p:cNvPr id="10" name="Rechte verbindingslijn 9"/>
          <p:cNvCxnSpPr/>
          <p:nvPr/>
        </p:nvCxnSpPr>
        <p:spPr>
          <a:xfrm rot="5400000">
            <a:off x="51283" y="3487501"/>
            <a:ext cx="3857652" cy="79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 rot="16200000" flipV="1">
            <a:off x="479514" y="1059006"/>
            <a:ext cx="1571636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/>
          <p:nvPr/>
        </p:nvCxnSpPr>
        <p:spPr>
          <a:xfrm rot="10800000" flipV="1">
            <a:off x="479514" y="3773650"/>
            <a:ext cx="1500198" cy="142876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7" name="Schuine rand 16"/>
          <p:cNvSpPr/>
          <p:nvPr/>
        </p:nvSpPr>
        <p:spPr>
          <a:xfrm rot="18936875">
            <a:off x="1888723" y="3124149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75" name="Rechte verbindingslijn 74"/>
          <p:cNvCxnSpPr/>
          <p:nvPr/>
        </p:nvCxnSpPr>
        <p:spPr>
          <a:xfrm rot="10800000">
            <a:off x="1979712" y="2559204"/>
            <a:ext cx="2071702" cy="5000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 flipH="1">
            <a:off x="1979712" y="3356992"/>
            <a:ext cx="2088232" cy="41665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 rot="5400000">
            <a:off x="2087663" y="3522823"/>
            <a:ext cx="392909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Schuine rand 36"/>
          <p:cNvSpPr/>
          <p:nvPr/>
        </p:nvSpPr>
        <p:spPr>
          <a:xfrm rot="18936875">
            <a:off x="3940355" y="3105195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2" name="Rechte verbindingslijn 11"/>
          <p:cNvCxnSpPr/>
          <p:nvPr/>
        </p:nvCxnSpPr>
        <p:spPr>
          <a:xfrm rot="5400000">
            <a:off x="4445117" y="3522823"/>
            <a:ext cx="392909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Schuine rand 37"/>
          <p:cNvSpPr/>
          <p:nvPr/>
        </p:nvSpPr>
        <p:spPr>
          <a:xfrm rot="18936875">
            <a:off x="6297810" y="3105194"/>
            <a:ext cx="202047" cy="173400"/>
          </a:xfrm>
          <a:prstGeom prst="bevel">
            <a:avLst/>
          </a:prstGeom>
          <a:solidFill>
            <a:srgbClr val="FF0000"/>
          </a:solidFill>
          <a:ln>
            <a:solidFill>
              <a:srgbClr val="C00000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79" name="Tekstvak 78"/>
          <p:cNvSpPr txBox="1"/>
          <p:nvPr/>
        </p:nvSpPr>
        <p:spPr>
          <a:xfrm>
            <a:off x="3909378" y="9875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  <p:sp>
        <p:nvSpPr>
          <p:cNvPr id="82" name="Rechthoek 81"/>
          <p:cNvSpPr/>
          <p:nvPr/>
        </p:nvSpPr>
        <p:spPr>
          <a:xfrm>
            <a:off x="4194290" y="28449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3" name="Rechthoek 82"/>
          <p:cNvSpPr/>
          <p:nvPr/>
        </p:nvSpPr>
        <p:spPr>
          <a:xfrm>
            <a:off x="4694356" y="29973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84" name="Rechthoek 83"/>
          <p:cNvSpPr/>
          <p:nvPr/>
        </p:nvSpPr>
        <p:spPr>
          <a:xfrm>
            <a:off x="5337298" y="31497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01" name="Rechthoek 100"/>
          <p:cNvSpPr/>
          <p:nvPr/>
        </p:nvSpPr>
        <p:spPr>
          <a:xfrm>
            <a:off x="5265860" y="3454556"/>
            <a:ext cx="642942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07" name="Gebogen verbindingslijn 106"/>
          <p:cNvCxnSpPr>
            <a:stCxn id="83" idx="2"/>
            <a:endCxn id="84" idx="1"/>
          </p:cNvCxnSpPr>
          <p:nvPr/>
        </p:nvCxnSpPr>
        <p:spPr>
          <a:xfrm rot="16200000" flipH="1">
            <a:off x="5118222" y="2966398"/>
            <a:ext cx="116681" cy="32147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bogen verbindingslijn 109"/>
          <p:cNvCxnSpPr>
            <a:stCxn id="83" idx="2"/>
            <a:endCxn id="101" idx="1"/>
          </p:cNvCxnSpPr>
          <p:nvPr/>
        </p:nvCxnSpPr>
        <p:spPr>
          <a:xfrm rot="16200000" flipH="1">
            <a:off x="4930103" y="3154517"/>
            <a:ext cx="421481" cy="25003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hthoek 112"/>
          <p:cNvSpPr/>
          <p:nvPr/>
        </p:nvSpPr>
        <p:spPr>
          <a:xfrm>
            <a:off x="4694356" y="3273584"/>
            <a:ext cx="428628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cxnSp>
        <p:nvCxnSpPr>
          <p:cNvPr id="115" name="Gebogen verbindingslijn 114"/>
          <p:cNvCxnSpPr>
            <a:stCxn id="82" idx="2"/>
            <a:endCxn id="83" idx="1"/>
          </p:cNvCxnSpPr>
          <p:nvPr/>
        </p:nvCxnSpPr>
        <p:spPr>
          <a:xfrm rot="16200000" flipH="1">
            <a:off x="4546718" y="2885436"/>
            <a:ext cx="116681" cy="1785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bogen verbindingslijn 117"/>
          <p:cNvCxnSpPr>
            <a:stCxn id="82" idx="2"/>
            <a:endCxn id="113" idx="1"/>
          </p:cNvCxnSpPr>
          <p:nvPr/>
        </p:nvCxnSpPr>
        <p:spPr>
          <a:xfrm rot="16200000" flipH="1">
            <a:off x="4408604" y="3023550"/>
            <a:ext cx="392909" cy="17859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D:\htdocs\aaa okay\1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212976"/>
            <a:ext cx="576258" cy="576258"/>
          </a:xfrm>
          <a:prstGeom prst="rect">
            <a:avLst/>
          </a:prstGeom>
          <a:noFill/>
        </p:spPr>
      </p:pic>
      <p:pic>
        <p:nvPicPr>
          <p:cNvPr id="1030" name="Picture 6" descr="D:\htdocs\aaa okay\1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2348880"/>
            <a:ext cx="647696" cy="647696"/>
          </a:xfrm>
          <a:prstGeom prst="rect">
            <a:avLst/>
          </a:prstGeom>
          <a:noFill/>
        </p:spPr>
      </p:pic>
      <p:pic>
        <p:nvPicPr>
          <p:cNvPr id="1031" name="Picture 7" descr="D:\htdocs\aaa okay\Security_Reader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3212976"/>
            <a:ext cx="500066" cy="500066"/>
          </a:xfrm>
          <a:prstGeom prst="rect">
            <a:avLst/>
          </a:prstGeom>
          <a:noFill/>
        </p:spPr>
      </p:pic>
      <p:sp>
        <p:nvSpPr>
          <p:cNvPr id="64" name="Tekstvak 63"/>
          <p:cNvSpPr txBox="1"/>
          <p:nvPr/>
        </p:nvSpPr>
        <p:spPr>
          <a:xfrm>
            <a:off x="4427984" y="5661248"/>
            <a:ext cx="14437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1"/>
                </a:solidFill>
              </a:rPr>
              <a:t>Project </a:t>
            </a:r>
          </a:p>
          <a:p>
            <a:r>
              <a:rPr lang="nl-NL" dirty="0" smtClean="0">
                <a:solidFill>
                  <a:schemeClr val="accent1"/>
                </a:solidFill>
              </a:rPr>
              <a:t>Portfolio </a:t>
            </a:r>
          </a:p>
          <a:p>
            <a:r>
              <a:rPr lang="nl-NL" dirty="0" smtClean="0">
                <a:solidFill>
                  <a:schemeClr val="accent1"/>
                </a:solidFill>
              </a:rPr>
              <a:t>Management</a:t>
            </a:r>
            <a:endParaRPr lang="nl-NL" dirty="0">
              <a:solidFill>
                <a:schemeClr val="accent1"/>
              </a:solidFill>
            </a:endParaRPr>
          </a:p>
        </p:txBody>
      </p:sp>
      <p:sp>
        <p:nvSpPr>
          <p:cNvPr id="51" name="Tekstvak 50"/>
          <p:cNvSpPr txBox="1"/>
          <p:nvPr/>
        </p:nvSpPr>
        <p:spPr>
          <a:xfrm>
            <a:off x="3347864" y="404664"/>
            <a:ext cx="330045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 err="1" smtClean="0">
                <a:solidFill>
                  <a:schemeClr val="accent6"/>
                </a:solidFill>
              </a:rPr>
              <a:t>Corporate</a:t>
            </a:r>
            <a:r>
              <a:rPr lang="nl-NL" dirty="0" smtClean="0">
                <a:solidFill>
                  <a:schemeClr val="accent6"/>
                </a:solidFill>
              </a:rPr>
              <a:t> Portfolio Management</a:t>
            </a:r>
            <a:endParaRPr lang="nl-NL" dirty="0">
              <a:solidFill>
                <a:schemeClr val="accent6"/>
              </a:solidFill>
            </a:endParaRPr>
          </a:p>
        </p:txBody>
      </p:sp>
      <p:sp>
        <p:nvSpPr>
          <p:cNvPr id="52" name="Tekstvak 51"/>
          <p:cNvSpPr txBox="1"/>
          <p:nvPr/>
        </p:nvSpPr>
        <p:spPr>
          <a:xfrm>
            <a:off x="2483769" y="5697252"/>
            <a:ext cx="14437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2"/>
                </a:solidFill>
              </a:rPr>
              <a:t>Idee </a:t>
            </a:r>
          </a:p>
          <a:p>
            <a:r>
              <a:rPr lang="nl-NL" dirty="0" smtClean="0">
                <a:solidFill>
                  <a:schemeClr val="accent2"/>
                </a:solidFill>
              </a:rPr>
              <a:t>Portfolio </a:t>
            </a:r>
          </a:p>
          <a:p>
            <a:r>
              <a:rPr lang="nl-NL" dirty="0" smtClean="0">
                <a:solidFill>
                  <a:schemeClr val="accent2"/>
                </a:solidFill>
              </a:rPr>
              <a:t>Management</a:t>
            </a:r>
            <a:endParaRPr lang="nl-NL" dirty="0">
              <a:solidFill>
                <a:schemeClr val="accent2"/>
              </a:solidFill>
            </a:endParaRPr>
          </a:p>
        </p:txBody>
      </p:sp>
      <p:sp>
        <p:nvSpPr>
          <p:cNvPr id="53" name="Tekstvak 52"/>
          <p:cNvSpPr txBox="1"/>
          <p:nvPr/>
        </p:nvSpPr>
        <p:spPr>
          <a:xfrm>
            <a:off x="6732240" y="5661248"/>
            <a:ext cx="14437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accent4"/>
                </a:solidFill>
              </a:rPr>
              <a:t>Service </a:t>
            </a:r>
          </a:p>
          <a:p>
            <a:r>
              <a:rPr lang="nl-NL" dirty="0" smtClean="0">
                <a:solidFill>
                  <a:schemeClr val="accent4"/>
                </a:solidFill>
              </a:rPr>
              <a:t>Portfolio </a:t>
            </a:r>
          </a:p>
          <a:p>
            <a:r>
              <a:rPr lang="nl-NL" dirty="0" smtClean="0">
                <a:solidFill>
                  <a:schemeClr val="accent4"/>
                </a:solidFill>
              </a:rPr>
              <a:t>Management</a:t>
            </a:r>
            <a:endParaRPr lang="nl-NL" dirty="0">
              <a:solidFill>
                <a:schemeClr val="accent4"/>
              </a:solidFill>
            </a:endParaRPr>
          </a:p>
        </p:txBody>
      </p:sp>
      <p:pic>
        <p:nvPicPr>
          <p:cNvPr id="50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1700808"/>
            <a:ext cx="571129" cy="571129"/>
          </a:xfrm>
          <a:prstGeom prst="rect">
            <a:avLst/>
          </a:prstGeom>
          <a:noFill/>
        </p:spPr>
      </p:pic>
      <p:pic>
        <p:nvPicPr>
          <p:cNvPr id="56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2564904"/>
            <a:ext cx="571129" cy="571129"/>
          </a:xfrm>
          <a:prstGeom prst="rect">
            <a:avLst/>
          </a:prstGeom>
          <a:noFill/>
        </p:spPr>
      </p:pic>
      <p:pic>
        <p:nvPicPr>
          <p:cNvPr id="57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99592" y="2348880"/>
            <a:ext cx="355105" cy="355105"/>
          </a:xfrm>
          <a:prstGeom prst="rect">
            <a:avLst/>
          </a:prstGeom>
          <a:noFill/>
        </p:spPr>
      </p:pic>
      <p:pic>
        <p:nvPicPr>
          <p:cNvPr id="58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3568" y="2992018"/>
            <a:ext cx="792088" cy="792088"/>
          </a:xfrm>
          <a:prstGeom prst="rect">
            <a:avLst/>
          </a:prstGeom>
          <a:noFill/>
        </p:spPr>
      </p:pic>
      <p:pic>
        <p:nvPicPr>
          <p:cNvPr id="59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552" y="3501008"/>
            <a:ext cx="355105" cy="355105"/>
          </a:xfrm>
          <a:prstGeom prst="rect">
            <a:avLst/>
          </a:prstGeom>
          <a:noFill/>
        </p:spPr>
      </p:pic>
      <p:pic>
        <p:nvPicPr>
          <p:cNvPr id="60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2636912"/>
            <a:ext cx="355105" cy="355105"/>
          </a:xfrm>
          <a:prstGeom prst="rect">
            <a:avLst/>
          </a:prstGeom>
          <a:noFill/>
        </p:spPr>
      </p:pic>
      <p:pic>
        <p:nvPicPr>
          <p:cNvPr id="61" name="Picture 2" descr="idea, light bulb, pow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03648" y="3429000"/>
            <a:ext cx="355105" cy="355105"/>
          </a:xfrm>
          <a:prstGeom prst="rect">
            <a:avLst/>
          </a:prstGeom>
          <a:noFill/>
        </p:spPr>
      </p:pic>
      <p:pic>
        <p:nvPicPr>
          <p:cNvPr id="62" name="Picture 2" descr="idea, light bulb, power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149080"/>
            <a:ext cx="571129" cy="571129"/>
          </a:xfrm>
          <a:prstGeom prst="rect">
            <a:avLst/>
          </a:prstGeom>
          <a:noFill/>
        </p:spPr>
      </p:pic>
      <p:pic>
        <p:nvPicPr>
          <p:cNvPr id="71" name="Picture 20" descr="benchmarking, product, productbox, products, softwarebox ico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524328" y="2276872"/>
            <a:ext cx="864096" cy="864097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908720"/>
            <a:ext cx="58293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Rechthoek 73"/>
          <p:cNvSpPr/>
          <p:nvPr/>
        </p:nvSpPr>
        <p:spPr>
          <a:xfrm rot="5400000">
            <a:off x="7275010" y="4308388"/>
            <a:ext cx="5950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5000" dirty="0" smtClean="0">
                <a:solidFill>
                  <a:schemeClr val="accent4"/>
                </a:solidFill>
                <a:latin typeface="Book Antiqua" pitchFamily="18" charset="0"/>
              </a:rPr>
              <a:t>}</a:t>
            </a:r>
            <a:endParaRPr lang="nl-NL" sz="15000" dirty="0">
              <a:solidFill>
                <a:schemeClr val="accent4"/>
              </a:solidFill>
              <a:latin typeface="Book Antiqua" pitchFamily="18" charset="0"/>
            </a:endParaRPr>
          </a:p>
        </p:txBody>
      </p:sp>
      <p:sp>
        <p:nvSpPr>
          <p:cNvPr id="78" name="Rechthoek 77"/>
          <p:cNvSpPr/>
          <p:nvPr/>
        </p:nvSpPr>
        <p:spPr>
          <a:xfrm rot="5400000">
            <a:off x="4970754" y="4308388"/>
            <a:ext cx="5950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5000" dirty="0" smtClean="0">
                <a:solidFill>
                  <a:schemeClr val="accent1"/>
                </a:solidFill>
                <a:latin typeface="Book Antiqua" pitchFamily="18" charset="0"/>
              </a:rPr>
              <a:t>}</a:t>
            </a:r>
            <a:endParaRPr lang="nl-NL" sz="15000" dirty="0">
              <a:solidFill>
                <a:schemeClr val="accent1"/>
              </a:solidFill>
              <a:latin typeface="Book Antiqua" pitchFamily="18" charset="0"/>
            </a:endParaRPr>
          </a:p>
        </p:txBody>
      </p:sp>
      <p:sp>
        <p:nvSpPr>
          <p:cNvPr id="80" name="Rechthoek 79"/>
          <p:cNvSpPr/>
          <p:nvPr/>
        </p:nvSpPr>
        <p:spPr>
          <a:xfrm rot="5400000">
            <a:off x="2810515" y="4308388"/>
            <a:ext cx="59503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15000" dirty="0" smtClean="0">
                <a:solidFill>
                  <a:schemeClr val="accent2"/>
                </a:solidFill>
                <a:latin typeface="Book Antiqua" pitchFamily="18" charset="0"/>
              </a:rPr>
              <a:t>}</a:t>
            </a:r>
            <a:endParaRPr lang="nl-NL" sz="15000" dirty="0">
              <a:solidFill>
                <a:schemeClr val="accent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Corporate</a:t>
            </a:r>
            <a:r>
              <a:rPr lang="nl-NL" dirty="0" smtClean="0"/>
              <a:t> Portfolio Management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Efficiënt en effectief de strategische bedrijfsdoelstellingen realiseren</a:t>
            </a:r>
          </a:p>
          <a:p>
            <a:r>
              <a:rPr lang="nl-NL" dirty="0" smtClean="0"/>
              <a:t>De juiste mix van projecten uitvoeren.</a:t>
            </a:r>
          </a:p>
          <a:p>
            <a:r>
              <a:rPr lang="nl-NL" dirty="0" smtClean="0"/>
              <a:t>De projecten zo goed mogelijk uitvoeren.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juiste</a:t>
            </a:r>
            <a:r>
              <a:rPr lang="en-US" dirty="0" smtClean="0"/>
              <a:t> services portfolio </a:t>
            </a:r>
            <a:r>
              <a:rPr lang="en-US" dirty="0" err="1" smtClean="0"/>
              <a:t>aanbieden</a:t>
            </a:r>
            <a:endParaRPr lang="en-US" dirty="0" smtClean="0"/>
          </a:p>
          <a:p>
            <a:pPr lvl="1"/>
            <a:r>
              <a:rPr lang="en-US" dirty="0" smtClean="0"/>
              <a:t>Time to Market</a:t>
            </a:r>
          </a:p>
          <a:p>
            <a:pPr lvl="1"/>
            <a:r>
              <a:rPr lang="en-US" dirty="0" err="1" smtClean="0"/>
              <a:t>Kosten</a:t>
            </a:r>
            <a:r>
              <a:rPr lang="en-US" dirty="0" smtClean="0"/>
              <a:t> </a:t>
            </a:r>
            <a:r>
              <a:rPr lang="en-US" dirty="0" err="1" smtClean="0"/>
              <a:t>bewust</a:t>
            </a:r>
            <a:endParaRPr lang="en-US" dirty="0" smtClean="0"/>
          </a:p>
          <a:p>
            <a:pPr lvl="1"/>
            <a:r>
              <a:rPr lang="en-US" dirty="0" err="1" smtClean="0"/>
              <a:t>Innovatief</a:t>
            </a:r>
            <a:endParaRPr lang="nl-NL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628800"/>
            <a:ext cx="2880320" cy="1586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en waar start je?</a:t>
            </a:r>
            <a:endParaRPr lang="nl-NL" dirty="0"/>
          </a:p>
        </p:txBody>
      </p:sp>
      <p:pic>
        <p:nvPicPr>
          <p:cNvPr id="21506" name="Picture 2" descr="config, tools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501008"/>
            <a:ext cx="936104" cy="936105"/>
          </a:xfrm>
          <a:prstGeom prst="rect">
            <a:avLst/>
          </a:prstGeom>
          <a:noFill/>
        </p:spPr>
      </p:pic>
      <p:pic>
        <p:nvPicPr>
          <p:cNvPr id="21508" name="Picture 4" descr="blackboard, education, school, teach, teaching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07904" y="3789040"/>
            <a:ext cx="931168" cy="931169"/>
          </a:xfrm>
          <a:prstGeom prst="rect">
            <a:avLst/>
          </a:prstGeom>
          <a:noFill/>
        </p:spPr>
      </p:pic>
      <p:pic>
        <p:nvPicPr>
          <p:cNvPr id="21510" name="Picture 6" descr="administrator, business, business man, consultant, male, man, user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7704" y="3501008"/>
            <a:ext cx="931168" cy="931169"/>
          </a:xfrm>
          <a:prstGeom prst="rect">
            <a:avLst/>
          </a:prstGeom>
          <a:noFill/>
        </p:spPr>
      </p:pic>
      <p:pic>
        <p:nvPicPr>
          <p:cNvPr id="21512" name="Picture 8" descr="books, read, school, study icon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24" y="2285992"/>
            <a:ext cx="936104" cy="936105"/>
          </a:xfrm>
          <a:prstGeom prst="rect">
            <a:avLst/>
          </a:prstGeom>
          <a:noFill/>
        </p:spPr>
      </p:pic>
      <p:pic>
        <p:nvPicPr>
          <p:cNvPr id="21514" name="Picture 10" descr="earth, internet, network icon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571694" y="2135136"/>
            <a:ext cx="1008112" cy="1008113"/>
          </a:xfrm>
          <a:prstGeom prst="rect">
            <a:avLst/>
          </a:prstGeom>
          <a:noFill/>
        </p:spPr>
      </p:pic>
      <p:sp>
        <p:nvSpPr>
          <p:cNvPr id="8" name="Tekstvak 7"/>
          <p:cNvSpPr txBox="1"/>
          <p:nvPr/>
        </p:nvSpPr>
        <p:spPr>
          <a:xfrm>
            <a:off x="1619672" y="4437112"/>
            <a:ext cx="1324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Consultancy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220072" y="4365104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Hulpmiddelen</a:t>
            </a:r>
            <a:endParaRPr lang="nl-NL" dirty="0"/>
          </a:p>
        </p:txBody>
      </p:sp>
      <p:sp>
        <p:nvSpPr>
          <p:cNvPr id="10" name="Tekstvak 9"/>
          <p:cNvSpPr txBox="1"/>
          <p:nvPr/>
        </p:nvSpPr>
        <p:spPr>
          <a:xfrm>
            <a:off x="7786710" y="3214686"/>
            <a:ext cx="110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Literatuur</a:t>
            </a:r>
            <a:endParaRPr lang="nl-NL" dirty="0"/>
          </a:p>
        </p:txBody>
      </p:sp>
      <p:sp>
        <p:nvSpPr>
          <p:cNvPr id="11" name="Tekstvak 10"/>
          <p:cNvSpPr txBox="1"/>
          <p:nvPr/>
        </p:nvSpPr>
        <p:spPr>
          <a:xfrm>
            <a:off x="6643702" y="3143248"/>
            <a:ext cx="945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Internet</a:t>
            </a:r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3203848" y="4869160"/>
            <a:ext cx="2039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Opleiding/methode</a:t>
            </a:r>
            <a:endParaRPr lang="nl-NL" dirty="0"/>
          </a:p>
        </p:txBody>
      </p:sp>
      <p:sp>
        <p:nvSpPr>
          <p:cNvPr id="14" name="PIJL-OMLAAG 13"/>
          <p:cNvSpPr/>
          <p:nvPr/>
        </p:nvSpPr>
        <p:spPr>
          <a:xfrm rot="1923088">
            <a:off x="2843808" y="2636912"/>
            <a:ext cx="216024" cy="93610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5" name="PIJL-OMLAAG 14"/>
          <p:cNvSpPr/>
          <p:nvPr/>
        </p:nvSpPr>
        <p:spPr>
          <a:xfrm rot="19874078">
            <a:off x="5143949" y="2631131"/>
            <a:ext cx="216024" cy="93610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6" name="PIJL-OMLAAG 15"/>
          <p:cNvSpPr/>
          <p:nvPr/>
        </p:nvSpPr>
        <p:spPr>
          <a:xfrm>
            <a:off x="4067944" y="2708920"/>
            <a:ext cx="216024" cy="936104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17" name="Picture 13" descr="https://encrypted-tbn1.google.com/images?q=tbn:ANd9GcS9PBUCDPFOuZV6Z-qi_2mvNiPNkSLjzsSmWW8rWToAGjfeWmS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131840" y="5301208"/>
            <a:ext cx="1152128" cy="496396"/>
          </a:xfrm>
          <a:prstGeom prst="rect">
            <a:avLst/>
          </a:prstGeom>
          <a:noFill/>
        </p:spPr>
      </p:pic>
      <p:sp>
        <p:nvSpPr>
          <p:cNvPr id="21519" name="AutoShape 15" descr="data:image/jpeg;base64,/9j/4AAQSkZJRgABAQAAAQABAAD/2wCEAAkGBhISERUSERQWFBAUGBoaGRcVFxwcExQYHBYXHBYZGhYfHCYeFx0vGRcUHzIgJSgpLiwsFR4xNTwqNSYrLCkBCQoKDgwOGg8PGjUcHyUtKS40KzAsKiwvLjI1NCwpNSksNTAsLC80NSwtLC0sNCkuLCwpLCksLyk0LSwpLSwsLP/AABEIAEUAmgMBIgACEQEDEQH/xAAcAAACAwEBAQEAAAAAAAAAAAAABQQGBwMBAgj/xAA9EAACAQMABwQGBgoDAAAAAAABAgMABBEFBhIhMUFRBxMyYSJCcYGRoRQjUpKxwTM1cnOissLR4fAWJEP/xAAaAQEAAwEBAQAAAAAAAAAAAAAAAwQFAQYC/8QALBEAAgICAQIDBwUBAAAAAAAAAAECAwQRIRIxMmGhBRMUQVGB8CORscHRIv/aAAwDAQACEQMRAD8A3GvCa9NKNPTQ7GJ5SiHiqthn8t2/HsrqW2fMnpbImlteLWAlS2249VN+D5twFKh2kqfDCceb7/wryDSlghCQWu2Tw9AZPxyaYaVuLaGETXFuitn0UAUuW5cAMVPqHhSbZRbuW5zmkl5f2SdFayvNvFu+z9oEY+eM09V6x3SmuVzMcBzHHySPcAPbxNLoZJCcl2+8am+Eett6Ka9rRcumEXLz7G65orLND60XEBGWLpzVjnd5HiK0uxvVljWRPCwz/iqk4OJrVXKxb7HVmHDrVNsuzhI5klVwAjKxRUwrFXdgTv4gOQKW6+ayMl1GkLYMHpE8to8vu/zGrvoPSq3MKSr6w3joRxHxr6nS4xUn8yKrLhZbKpd1+ejJ4r2iioi2FFFFAFFFFAFFFFAFFFFAI9bdYPosBYb5G3IOWep8gKzXRqT3k2Ml5G3ljwA6noKf9o8by3UECDJKbh5s5B+S15PdLZR/Rrc5lP6WTmT9lelXopQrX1Zh2Od2S9vUI+r/AD0Hdj3FoVhiHe3TEAnoT1PqjyFV3tNd+/jU+EJkdMk+l+VMNSLfMkkx3iNTj2n/AADTFdHppG1XbOJoyQG5g+fUEYqKufu59TLeVS8ijohwZrDb1MSOnVxqdcxn9HtjqhyP70W+rNy3CJh7cAfOp7Lk/mUsfDcONCtVq7RaV+g6PVm/StkovPJ3j3Ab6jWmq5hw0iGaXisaeAHkWfdu8q53mq9xcMZLqRI18zwHQDgPjVZNSfPY0ZRnCD6O5n8sjSOWOWdzk9ST5VqPZ7oeaCJjLuEhBVD4l8z0yMbqXW1xoyw9JW72bqPSb3eqtcbLX6We7iRVEcJfBHFmznGTy5bhVy2U7Y6itLzMbEhVjWKVk9yfGlz3+podFU3tU1insrAzWzBJe8RclQwwc53EEchVH7N+0y/uNIRwXcitHKhKgRopzs7SEFQDwBrMPTG1UVi/aZ2lX9tpB7ezkCxxxqWBjRvSI2mOWBPAqMeVWDVvtClGhX0hdESSozqAFC7RyAgwAAN540O6NIor8+w68awXUcl3AT9HiJ2u7RNhcDJGCMvge2r72ZdosmkLeYTbIuYFyWUYVwQdltnkcjhwrmxo0Wvl2wM/78OdfnvRPaTp66dktm71lGSFhiyBnGfD7KsGpHa1eG9Wy0iq7TtsbWxsOj8gwG4jO7hzpsaNJttdbOQqqyekzKqhkdSSzFVwGUZ9IEZ8qeiki6o222j7JLxkFSWO4953n8xp0K6cEGs2xCrXmPrkj7tD02m3fifnWYC4yck5J4nr1rSe0GAtZPj1SrH2bQzWTBjWjjQ64bPOe0sh03KKXGtmm6ors2Ez8ztn7qY/I/GlGqmmu4mwx+rkwD0B5Gm+po2tGOOZ70fKqQWqBw3KSNGNuqoS8jU9KaQeD6zZ7yH1seNPMdRUI6XguPBctC3TOPkdx+NK9UtagQLecjojHgR9k+fSuWs2qRXMsAym8lBxX2eXlUPRp6ZaVvVHqjyT7zV+8bel3tDlkkfMZFV+91KvWznD+2T+9JFvXTwOy/skj5V6Nb7xdyzvjzOfxFW66prmOjJysqnWrE/szv8A8Bvc/ox95cfjTLQOo11HcRSSKoRHBPpgnd5UtXX6+H/qPei/2q76h6VuLiN5J22htYX0QOHi4DzFS2yuhBt619ypiVYltqUOrffnWuBJ25/qo/vo/wCqsxi/6suhrvgrRx7R/ZlZW/hb5Vp/br+qj++j/qqh626P2tXNGzjjEcH2Ptfmq1lM9WiJfp9Jn03dHeI0ZQfMzIo/hQ/GrRqXq2b7Vx7dSA7SuUJ4bSspGfw99JtWNG7OrekJ28U7ceoR0Gc8/SLfCmmqX0r/AI27WTMtwkrsNjxFQw2wPdn4UBU9F6d0poTagkg+ockskyExNkYJVxu3gY3dK03s71qs7yCfuLaO2uEjPeKigBlwcEEAZGeR4VSdD9tBWzkt76JriY7QDNs7LA8nB6Hpvrv2H6ClBurtlKwmFkUncHJOTjPEDHHzoCp9nmuyaMnlleNpRImyApAwdoHO/luplq8ZtLacW6WPYXvUkfG9Y0jC4BbmcIB5kmp3YTYxS3s4lRHAiyA6hgDtjfg5rfILVEGEVVHRQAPgKHGdBXtFFdOHG6tlkRkYZVgQR5GsV0/oZ7WZo24eq3Jl5EfL4VuFKtP6vx3UexIMEeFhxU/7yqzj3e6fPYzfaGH8TDjxLt/hWOzC7DQzQniG2seTKAfw+dVPSMJjldDxViPhwpvoa2l0beqJh9VJ6G2PAQfCc8jnG7zqZ2h6FZW+koMo258ciODezlnrVh697x2ZnxcvhdNcw4a8inSTVa9We0Ax4iucsnAPxZf2hzFUljmirTpjJaZkwzba59UGappfVSC8XvYGVXb1l3o3tHWqBpXVm4tye8jJX7S71PvHD31x0Vpya2bMLkdRxU+0VedD9pMb4WdCjcNpRtKfdxHzqBRtp8P/AEjQlZi5vj/Tl6fn7Ge2Vm8sixoMuxwB/vKts0JoxbeFIl4KN56niT8c1929lDtCVUUMR4guGwfdmplVb8h26WtGrg4Cxtyb23/Bwu7KOVdmVFdM52XUFcjhuNc20VCYxEYkMI4IVGwOno4xUuiqppkVdFwiPuhGghPqBRscc+HGOO+vu1sY4l2YkVE47KAAZ57hXeigFk+rNm7bb20LOfWaJSfjip6QKBsgALjGAN2OmK6UUBDs9DwREtFDHGx3EogUkdMgVMoooAooooAooooCNe2ccilJFDKeINeR2a933Z9JAMelvyOh60UU2z56VveikawagRKDJE5jH2cbQ9xyCKp8eiMvsbfPjs/5oorVx7JShyzzmbi1RsWo62W3Q/ZzG4DSSsR0VQPnk1btFat29vvijAb7R3v94/lRRVK62cm02bGPiU1xUox5GoFe0UVXLoUUUUAUUUUAUUUUAUUUUAUUUUB//9k="/>
          <p:cNvSpPr>
            <a:spLocks noChangeAspect="1" noChangeArrowheads="1"/>
          </p:cNvSpPr>
          <p:nvPr/>
        </p:nvSpPr>
        <p:spPr bwMode="auto">
          <a:xfrm>
            <a:off x="155575" y="-312738"/>
            <a:ext cx="1466850" cy="657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sp>
        <p:nvSpPr>
          <p:cNvPr id="21521" name="AutoShape 17" descr="data:image/jpeg;base64,/9j/4AAQSkZJRgABAQAAAQABAAD/2wCEAAkGBhISERUSERQWFBAUGBoaGRcVFxwcExQYHBYXHBYZGhYfHCYeFx0vGRcUHzIgJSgpLiwsFR4xNTwqNSYrLCkBCQoKDgwOGg8PGjUcHyUtKS40KzAsKiwvLjI1NCwpNSksNTAsLC80NSwtLC0sNCkuLCwpLCksLyk0LSwpLSwsLP/AABEIAEUAmgMBIgACEQEDEQH/xAAcAAACAwEBAQEAAAAAAAAAAAAABQQGBwMBAgj/xAA9EAACAQMABwQGBgoDAAAAAAABAgMABBEFBhIhMUFRBxMyYSJCcYGRoRQjUpKxwTM1cnOissLR4fAWJEP/xAAaAQEAAwEBAQAAAAAAAAAAAAAAAwQFAQYC/8QALBEAAgICAQIDBwUBAAAAAAAAAAECAwQRIRIxMmGhBRMUQVGB8CORscHRIv/aAAwDAQACEQMRAD8A3GvCa9NKNPTQ7GJ5SiHiqthn8t2/HsrqW2fMnpbImlteLWAlS2249VN+D5twFKh2kqfDCceb7/wryDSlghCQWu2Tw9AZPxyaYaVuLaGETXFuitn0UAUuW5cAMVPqHhSbZRbuW5zmkl5f2SdFayvNvFu+z9oEY+eM09V6x3SmuVzMcBzHHySPcAPbxNLoZJCcl2+8am+Eett6Ka9rRcumEXLz7G65orLND60XEBGWLpzVjnd5HiK0uxvVljWRPCwz/iqk4OJrVXKxb7HVmHDrVNsuzhI5klVwAjKxRUwrFXdgTv4gOQKW6+ayMl1GkLYMHpE8to8vu/zGrvoPSq3MKSr6w3joRxHxr6nS4xUn8yKrLhZbKpd1+ejJ4r2iioi2FFFFAFFFFAFFFFAFFFFAI9bdYPosBYb5G3IOWep8gKzXRqT3k2Ml5G3ljwA6noKf9o8by3UECDJKbh5s5B+S15PdLZR/Rrc5lP6WTmT9lelXopQrX1Zh2Od2S9vUI+r/AD0Hdj3FoVhiHe3TEAnoT1PqjyFV3tNd+/jU+EJkdMk+l+VMNSLfMkkx3iNTj2n/AADTFdHppG1XbOJoyQG5g+fUEYqKufu59TLeVS8ijohwZrDb1MSOnVxqdcxn9HtjqhyP70W+rNy3CJh7cAfOp7Lk/mUsfDcONCtVq7RaV+g6PVm/StkovPJ3j3Ab6jWmq5hw0iGaXisaeAHkWfdu8q53mq9xcMZLqRI18zwHQDgPjVZNSfPY0ZRnCD6O5n8sjSOWOWdzk9ST5VqPZ7oeaCJjLuEhBVD4l8z0yMbqXW1xoyw9JW72bqPSb3eqtcbLX6We7iRVEcJfBHFmznGTy5bhVy2U7Y6itLzMbEhVjWKVk9yfGlz3+podFU3tU1insrAzWzBJe8RclQwwc53EEchVH7N+0y/uNIRwXcitHKhKgRopzs7SEFQDwBrMPTG1UVi/aZ2lX9tpB7ezkCxxxqWBjRvSI2mOWBPAqMeVWDVvtClGhX0hdESSozqAFC7RyAgwAAN540O6NIor8+w68awXUcl3AT9HiJ2u7RNhcDJGCMvge2r72ZdosmkLeYTbIuYFyWUYVwQdltnkcjhwrmxo0Wvl2wM/78OdfnvRPaTp66dktm71lGSFhiyBnGfD7KsGpHa1eG9Wy0iq7TtsbWxsOj8gwG4jO7hzpsaNJttdbOQqqyekzKqhkdSSzFVwGUZ9IEZ8qeiki6o222j7JLxkFSWO4953n8xp0K6cEGs2xCrXmPrkj7tD02m3fifnWYC4yck5J4nr1rSe0GAtZPj1SrH2bQzWTBjWjjQ64bPOe0sh03KKXGtmm6ors2Ez8ztn7qY/I/GlGqmmu4mwx+rkwD0B5Gm+po2tGOOZ70fKqQWqBw3KSNGNuqoS8jU9KaQeD6zZ7yH1seNPMdRUI6XguPBctC3TOPkdx+NK9UtagQLecjojHgR9k+fSuWs2qRXMsAym8lBxX2eXlUPRp6ZaVvVHqjyT7zV+8bel3tDlkkfMZFV+91KvWznD+2T+9JFvXTwOy/skj5V6Nb7xdyzvjzOfxFW66prmOjJysqnWrE/szv8A8Bvc/ox95cfjTLQOo11HcRSSKoRHBPpgnd5UtXX6+H/qPei/2q76h6VuLiN5J22htYX0QOHi4DzFS2yuhBt619ypiVYltqUOrffnWuBJ25/qo/vo/wCqsxi/6suhrvgrRx7R/ZlZW/hb5Vp/br+qj++j/qqh626P2tXNGzjjEcH2Ptfmq1lM9WiJfp9Jn03dHeI0ZQfMzIo/hQ/GrRqXq2b7Vx7dSA7SuUJ4bSspGfw99JtWNG7OrekJ28U7ceoR0Gc8/SLfCmmqX0r/AI27WTMtwkrsNjxFQw2wPdn4UBU9F6d0poTagkg+ockskyExNkYJVxu3gY3dK03s71qs7yCfuLaO2uEjPeKigBlwcEEAZGeR4VSdD9tBWzkt76JriY7QDNs7LA8nB6Hpvrv2H6ClBurtlKwmFkUncHJOTjPEDHHzoCp9nmuyaMnlleNpRImyApAwdoHO/luplq8ZtLacW6WPYXvUkfG9Y0jC4BbmcIB5kmp3YTYxS3s4lRHAiyA6hgDtjfg5rfILVEGEVVHRQAPgKHGdBXtFFdOHG6tlkRkYZVgQR5GsV0/oZ7WZo24eq3Jl5EfL4VuFKtP6vx3UexIMEeFhxU/7yqzj3e6fPYzfaGH8TDjxLt/hWOzC7DQzQniG2seTKAfw+dVPSMJjldDxViPhwpvoa2l0beqJh9VJ6G2PAQfCc8jnG7zqZ2h6FZW+koMo258ciODezlnrVh697x2ZnxcvhdNcw4a8inSTVa9We0Ax4iucsnAPxZf2hzFUljmirTpjJaZkwzba59UGappfVSC8XvYGVXb1l3o3tHWqBpXVm4tye8jJX7S71PvHD31x0Vpya2bMLkdRxU+0VedD9pMb4WdCjcNpRtKfdxHzqBRtp8P/AEjQlZi5vj/Tl6fn7Ge2Vm8sixoMuxwB/vKts0JoxbeFIl4KN56niT8c1929lDtCVUUMR4guGwfdmplVb8h26WtGrg4Cxtyb23/Bwu7KOVdmVFdM52XUFcjhuNc20VCYxEYkMI4IVGwOno4xUuiqppkVdFwiPuhGghPqBRscc+HGOO+vu1sY4l2YkVE47KAAZ57hXeigFk+rNm7bb20LOfWaJSfjip6QKBsgALjGAN2OmK6UUBDs9DwREtFDHGx3EogUkdMgVMoooAooooAooooCNe2ccilJFDKeINeR2a933Z9JAMelvyOh60UU2z56VveikawagRKDJE5jH2cbQ9xyCKp8eiMvsbfPjs/5oorVx7JShyzzmbi1RsWo62W3Q/ZzG4DSSsR0VQPnk1btFat29vvijAb7R3v94/lRRVK62cm02bGPiU1xUox5GoFe0UVXLoUUUUAUUUUAUUUUAUUUUAUUUUB//9k="/>
          <p:cNvSpPr>
            <a:spLocks noChangeAspect="1" noChangeArrowheads="1"/>
          </p:cNvSpPr>
          <p:nvPr/>
        </p:nvSpPr>
        <p:spPr bwMode="auto">
          <a:xfrm>
            <a:off x="155575" y="-312738"/>
            <a:ext cx="1466850" cy="6572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 dirty="0"/>
          </a:p>
        </p:txBody>
      </p:sp>
      <p:pic>
        <p:nvPicPr>
          <p:cNvPr id="20" name="Afbeelding 19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27984" y="5301208"/>
            <a:ext cx="1008112" cy="389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Afbeelding 20"/>
          <p:cNvPicPr/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419872" y="6093296"/>
            <a:ext cx="666750" cy="495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23" name="Picture 19" descr="https://encrypted-tbn1.google.com/images?q=tbn:ANd9GcThAfscMBuqEPn2Jg7Vp7GNfxB54EvdBuEs_N861XM7OrSmy-asb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9992" y="5949280"/>
            <a:ext cx="1080120" cy="496007"/>
          </a:xfrm>
          <a:prstGeom prst="rect">
            <a:avLst/>
          </a:prstGeom>
          <a:noFill/>
        </p:spPr>
      </p:pic>
      <p:pic>
        <p:nvPicPr>
          <p:cNvPr id="21525" name="Picture 21" descr="https://encrypted-tbn0.google.com/images?q=tbn:ANd9GcRBqHQe6L3CrswWTGRI4hHMZMbVbkbaEJ3sZNnePBdWVvz-2efX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529" y="4981776"/>
            <a:ext cx="1944216" cy="1437677"/>
          </a:xfrm>
          <a:prstGeom prst="rect">
            <a:avLst/>
          </a:prstGeom>
          <a:noFill/>
        </p:spPr>
      </p:pic>
      <p:pic>
        <p:nvPicPr>
          <p:cNvPr id="21527" name="Picture 23" descr="https://encrypted-tbn0.google.com/images?q=tbn:ANd9GcSAC0TYNwYzpgeCT0ZFMQ08uSHRwYEVhiF_kCG03qAJJhNmWjY77A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52120" y="4797152"/>
            <a:ext cx="1512168" cy="1132667"/>
          </a:xfrm>
          <a:prstGeom prst="rect">
            <a:avLst/>
          </a:prstGeom>
          <a:noFill/>
        </p:spPr>
      </p:pic>
      <p:pic>
        <p:nvPicPr>
          <p:cNvPr id="21529" name="Picture 25" descr="https://encrypted-tbn0.google.com/images?q=tbn:ANd9GcQ0xmMFISu3eSKVnv1RELRfedkgl7WhMfGT6DHwPizefrNG4jzThw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60232" y="5157192"/>
            <a:ext cx="1872208" cy="1137626"/>
          </a:xfrm>
          <a:prstGeom prst="rect">
            <a:avLst/>
          </a:prstGeom>
          <a:noFill/>
        </p:spPr>
      </p:pic>
      <p:pic>
        <p:nvPicPr>
          <p:cNvPr id="21535" name="Picture 31" descr="https://encrypted-tbn2.google.com/images?q=tbn:ANd9GcTXLEOF-bDPTymSvV2o183ziVyWvpC6LThJyzXVVpCtNSqF9rbc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164288" y="3645024"/>
            <a:ext cx="1656184" cy="828092"/>
          </a:xfrm>
          <a:prstGeom prst="rect">
            <a:avLst/>
          </a:prstGeom>
          <a:noFill/>
        </p:spPr>
      </p:pic>
      <p:sp>
        <p:nvSpPr>
          <p:cNvPr id="29" name="Tekstvak 28"/>
          <p:cNvSpPr txBox="1"/>
          <p:nvPr/>
        </p:nvSpPr>
        <p:spPr>
          <a:xfrm>
            <a:off x="7596336" y="450912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PMO</a:t>
            </a:r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CPM methode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methode is een beschrijving van best </a:t>
            </a:r>
            <a:r>
              <a:rPr lang="nl-NL" dirty="0" err="1" smtClean="0"/>
              <a:t>practices</a:t>
            </a:r>
            <a:endParaRPr lang="nl-NL" dirty="0" smtClean="0"/>
          </a:p>
          <a:p>
            <a:r>
              <a:rPr lang="nl-NL" dirty="0" smtClean="0"/>
              <a:t>Geeft een beschrijving van </a:t>
            </a:r>
          </a:p>
          <a:p>
            <a:pPr lvl="1"/>
            <a:r>
              <a:rPr lang="nl-NL" dirty="0" smtClean="0"/>
              <a:t>Processen</a:t>
            </a:r>
          </a:p>
          <a:p>
            <a:pPr lvl="1"/>
            <a:r>
              <a:rPr lang="nl-NL" dirty="0" smtClean="0"/>
              <a:t>Rollen</a:t>
            </a:r>
          </a:p>
          <a:p>
            <a:pPr lvl="1"/>
            <a:r>
              <a:rPr lang="nl-NL" dirty="0" smtClean="0"/>
              <a:t>IT </a:t>
            </a:r>
            <a:r>
              <a:rPr lang="nl-NL" dirty="0" err="1" smtClean="0"/>
              <a:t>governance</a:t>
            </a:r>
            <a:endParaRPr lang="nl-NL" dirty="0" smtClean="0"/>
          </a:p>
          <a:p>
            <a:pPr lvl="1"/>
            <a:r>
              <a:rPr lang="nl-NL" dirty="0" err="1" smtClean="0"/>
              <a:t>Key</a:t>
            </a:r>
            <a:r>
              <a:rPr lang="nl-NL" dirty="0" smtClean="0"/>
              <a:t> Performance Indicators</a:t>
            </a:r>
          </a:p>
          <a:p>
            <a:pPr lvl="1"/>
            <a:r>
              <a:rPr lang="nl-NL" dirty="0" smtClean="0"/>
              <a:t>Rapportages</a:t>
            </a:r>
          </a:p>
          <a:p>
            <a:endParaRPr lang="nl-NL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Afgeronde rechthoek 38"/>
          <p:cNvSpPr/>
          <p:nvPr/>
        </p:nvSpPr>
        <p:spPr>
          <a:xfrm>
            <a:off x="7715272" y="1571612"/>
            <a:ext cx="1428728" cy="4929222"/>
          </a:xfrm>
          <a:prstGeom prst="roundRect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SERVICE</a:t>
            </a:r>
          </a:p>
          <a:p>
            <a:pPr algn="ctr"/>
            <a:r>
              <a:rPr lang="nl-NL" b="1" dirty="0" smtClean="0"/>
              <a:t>MANAGE-MENT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</p:txBody>
      </p:sp>
      <p:sp>
        <p:nvSpPr>
          <p:cNvPr id="36" name="Afgeronde rechthoek 35"/>
          <p:cNvSpPr/>
          <p:nvPr/>
        </p:nvSpPr>
        <p:spPr>
          <a:xfrm>
            <a:off x="3635896" y="1556792"/>
            <a:ext cx="3864492" cy="4929222"/>
          </a:xfrm>
          <a:prstGeom prst="roundRect">
            <a:avLst/>
          </a:prstGeom>
          <a:gradFill>
            <a:gsLst>
              <a:gs pos="0">
                <a:schemeClr val="accent1">
                  <a:shade val="51000"/>
                  <a:satMod val="130000"/>
                  <a:alpha val="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PROGRAMMA/</a:t>
            </a:r>
          </a:p>
          <a:p>
            <a:pPr algn="ctr"/>
            <a:r>
              <a:rPr lang="nl-NL" b="1" dirty="0" smtClean="0"/>
              <a:t>PROJECT</a:t>
            </a:r>
          </a:p>
          <a:p>
            <a:pPr algn="ctr"/>
            <a:r>
              <a:rPr lang="nl-NL" b="1" dirty="0" smtClean="0"/>
              <a:t>MANAGEMENT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</p:txBody>
      </p:sp>
      <p:sp>
        <p:nvSpPr>
          <p:cNvPr id="33" name="Afgeronde rechthoek 32"/>
          <p:cNvSpPr/>
          <p:nvPr/>
        </p:nvSpPr>
        <p:spPr>
          <a:xfrm>
            <a:off x="0" y="1571612"/>
            <a:ext cx="3491880" cy="5000660"/>
          </a:xfrm>
          <a:prstGeom prst="roundRect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BEDRIJFS</a:t>
            </a:r>
          </a:p>
          <a:p>
            <a:pPr algn="ctr"/>
            <a:r>
              <a:rPr lang="nl-NL" b="1" dirty="0" smtClean="0"/>
              <a:t>VOERING (BUSINESS)</a:t>
            </a:r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 smtClean="0"/>
          </a:p>
          <a:p>
            <a:pPr algn="ctr"/>
            <a:endParaRPr lang="nl-NL" b="1" dirty="0"/>
          </a:p>
        </p:txBody>
      </p:sp>
      <p:cxnSp>
        <p:nvCxnSpPr>
          <p:cNvPr id="45" name="Rechte verbindingslijn 44"/>
          <p:cNvCxnSpPr/>
          <p:nvPr/>
        </p:nvCxnSpPr>
        <p:spPr>
          <a:xfrm rot="5400000">
            <a:off x="5346039" y="4095121"/>
            <a:ext cx="45005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rot="5400000">
            <a:off x="1313591" y="4239137"/>
            <a:ext cx="450059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Stroomdiagram: Proces 4"/>
          <p:cNvSpPr/>
          <p:nvPr/>
        </p:nvSpPr>
        <p:spPr>
          <a:xfrm>
            <a:off x="142844" y="2428868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1. Vaststellen Visie &amp; Strategie</a:t>
            </a:r>
            <a:endParaRPr lang="nl-NL" sz="1050" b="1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981314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nl-NL" sz="2800" b="1" dirty="0" smtClean="0"/>
              <a:t>Portfolio Management hoofdprocessen</a:t>
            </a:r>
            <a:endParaRPr lang="nl-NL" sz="2800" dirty="0"/>
          </a:p>
        </p:txBody>
      </p:sp>
      <p:sp>
        <p:nvSpPr>
          <p:cNvPr id="11" name="Stroomdiagram: Proces 10"/>
          <p:cNvSpPr/>
          <p:nvPr/>
        </p:nvSpPr>
        <p:spPr>
          <a:xfrm>
            <a:off x="142844" y="4429132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2. Aannemen van ideeën</a:t>
            </a:r>
            <a:endParaRPr lang="nl-NL" sz="1050" b="1" dirty="0"/>
          </a:p>
        </p:txBody>
      </p:sp>
      <p:sp>
        <p:nvSpPr>
          <p:cNvPr id="13" name="Stroomdiagram: Proces 12"/>
          <p:cNvSpPr/>
          <p:nvPr/>
        </p:nvSpPr>
        <p:spPr>
          <a:xfrm>
            <a:off x="899592" y="3429000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>
                <a:solidFill>
                  <a:schemeClr val="tx1"/>
                </a:solidFill>
              </a:rPr>
              <a:t>3. Uitwerken naar programma’s en projecten</a:t>
            </a:r>
            <a:endParaRPr lang="nl-NL" sz="1050" b="1" dirty="0">
              <a:solidFill>
                <a:schemeClr val="tx1"/>
              </a:solidFill>
            </a:endParaRPr>
          </a:p>
        </p:txBody>
      </p:sp>
      <p:sp>
        <p:nvSpPr>
          <p:cNvPr id="16" name="Stroomdiagram: Proces 15"/>
          <p:cNvSpPr/>
          <p:nvPr/>
        </p:nvSpPr>
        <p:spPr>
          <a:xfrm>
            <a:off x="2339752" y="3429000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4. Prioriteren programma’s en projecten</a:t>
            </a:r>
            <a:endParaRPr lang="nl-NL" sz="1050" b="1" dirty="0"/>
          </a:p>
        </p:txBody>
      </p:sp>
      <p:sp>
        <p:nvSpPr>
          <p:cNvPr id="17" name="Stroomdiagram: Proces 16"/>
          <p:cNvSpPr/>
          <p:nvPr/>
        </p:nvSpPr>
        <p:spPr>
          <a:xfrm>
            <a:off x="3714744" y="3429000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5. Vaststellen Tactisch Portfolio</a:t>
            </a:r>
            <a:endParaRPr lang="nl-NL" sz="1050" b="1" dirty="0"/>
          </a:p>
        </p:txBody>
      </p:sp>
      <p:sp>
        <p:nvSpPr>
          <p:cNvPr id="18" name="Stroomdiagram: Proces 17"/>
          <p:cNvSpPr/>
          <p:nvPr/>
        </p:nvSpPr>
        <p:spPr>
          <a:xfrm>
            <a:off x="5072066" y="3429000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6. Maken Portfolio beslissingen</a:t>
            </a:r>
            <a:endParaRPr lang="nl-NL" sz="1050" b="1" dirty="0"/>
          </a:p>
        </p:txBody>
      </p:sp>
      <p:sp>
        <p:nvSpPr>
          <p:cNvPr id="19" name="Stroomdiagram: Proces 18"/>
          <p:cNvSpPr/>
          <p:nvPr/>
        </p:nvSpPr>
        <p:spPr>
          <a:xfrm>
            <a:off x="6429388" y="3429000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7. Bijwerken en rapporteren status portfolio</a:t>
            </a:r>
            <a:endParaRPr lang="nl-NL" sz="1050" b="1" dirty="0"/>
          </a:p>
        </p:txBody>
      </p:sp>
      <p:cxnSp>
        <p:nvCxnSpPr>
          <p:cNvPr id="22" name="Vorm 21"/>
          <p:cNvCxnSpPr>
            <a:stCxn id="5" idx="3"/>
            <a:endCxn id="13" idx="0"/>
          </p:cNvCxnSpPr>
          <p:nvPr/>
        </p:nvCxnSpPr>
        <p:spPr>
          <a:xfrm>
            <a:off x="1250133" y="2768199"/>
            <a:ext cx="203104" cy="66080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Vorm 23"/>
          <p:cNvCxnSpPr>
            <a:stCxn id="11" idx="3"/>
            <a:endCxn id="13" idx="2"/>
          </p:cNvCxnSpPr>
          <p:nvPr/>
        </p:nvCxnSpPr>
        <p:spPr>
          <a:xfrm flipV="1">
            <a:off x="1250133" y="4107661"/>
            <a:ext cx="203104" cy="66080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Rechte verbindingslijn met pijl 27"/>
          <p:cNvCxnSpPr>
            <a:stCxn id="13" idx="3"/>
            <a:endCxn id="16" idx="1"/>
          </p:cNvCxnSpPr>
          <p:nvPr/>
        </p:nvCxnSpPr>
        <p:spPr>
          <a:xfrm>
            <a:off x="2006881" y="3768331"/>
            <a:ext cx="33287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Rechte verbindingslijn met pijl 29"/>
          <p:cNvCxnSpPr/>
          <p:nvPr/>
        </p:nvCxnSpPr>
        <p:spPr>
          <a:xfrm>
            <a:off x="3464711" y="3767536"/>
            <a:ext cx="25003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Rechte verbindingslijn met pijl 31"/>
          <p:cNvCxnSpPr/>
          <p:nvPr/>
        </p:nvCxnSpPr>
        <p:spPr>
          <a:xfrm>
            <a:off x="4822033" y="3767536"/>
            <a:ext cx="25003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Rechte verbindingslijn met pijl 33"/>
          <p:cNvCxnSpPr/>
          <p:nvPr/>
        </p:nvCxnSpPr>
        <p:spPr>
          <a:xfrm>
            <a:off x="6179355" y="3767536"/>
            <a:ext cx="25003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Stroomdiagram: Document 34"/>
          <p:cNvSpPr/>
          <p:nvPr/>
        </p:nvSpPr>
        <p:spPr>
          <a:xfrm>
            <a:off x="3707904" y="4572008"/>
            <a:ext cx="5078938" cy="612648"/>
          </a:xfrm>
          <a:prstGeom prst="flowChartDocumen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b="1" dirty="0" smtClean="0"/>
              <a:t>Resource Management</a:t>
            </a:r>
            <a:endParaRPr lang="nl-NL" sz="1050" b="1" dirty="0"/>
          </a:p>
        </p:txBody>
      </p:sp>
      <p:sp>
        <p:nvSpPr>
          <p:cNvPr id="29" name="Stroomdiagram: Proces 28"/>
          <p:cNvSpPr/>
          <p:nvPr/>
        </p:nvSpPr>
        <p:spPr>
          <a:xfrm>
            <a:off x="7786710" y="3429000"/>
            <a:ext cx="1107289" cy="678661"/>
          </a:xfrm>
          <a:prstGeom prst="flowChartProcess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nl-NL" sz="1050" b="1" dirty="0" smtClean="0"/>
              <a:t>8. Onderhouden Services</a:t>
            </a:r>
          </a:p>
          <a:p>
            <a:pPr lvl="0" algn="ctr"/>
            <a:endParaRPr lang="nl-NL" sz="1050" b="1" dirty="0"/>
          </a:p>
        </p:txBody>
      </p:sp>
      <p:cxnSp>
        <p:nvCxnSpPr>
          <p:cNvPr id="44" name="Rechte verbindingslijn met pijl 43"/>
          <p:cNvCxnSpPr>
            <a:stCxn id="19" idx="3"/>
            <a:endCxn id="29" idx="1"/>
          </p:cNvCxnSpPr>
          <p:nvPr/>
        </p:nvCxnSpPr>
        <p:spPr>
          <a:xfrm>
            <a:off x="7536677" y="3768331"/>
            <a:ext cx="25003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Stroomdiagram: Document 47"/>
          <p:cNvSpPr/>
          <p:nvPr/>
        </p:nvSpPr>
        <p:spPr>
          <a:xfrm>
            <a:off x="1000100" y="5643578"/>
            <a:ext cx="7748364" cy="612648"/>
          </a:xfrm>
          <a:prstGeom prst="flowChartDocumen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050" b="1" dirty="0" smtClean="0"/>
              <a:t>Financial Management</a:t>
            </a:r>
            <a:endParaRPr lang="nl-NL" sz="1050" b="1" dirty="0"/>
          </a:p>
        </p:txBody>
      </p:sp>
      <p:cxnSp>
        <p:nvCxnSpPr>
          <p:cNvPr id="51" name="Gebogen verbindingslijn 50"/>
          <p:cNvCxnSpPr>
            <a:stCxn id="29" idx="0"/>
            <a:endCxn id="13" idx="1"/>
          </p:cNvCxnSpPr>
          <p:nvPr/>
        </p:nvCxnSpPr>
        <p:spPr>
          <a:xfrm rot="16200000" flipH="1" flipV="1">
            <a:off x="4450308" y="-121717"/>
            <a:ext cx="339331" cy="7440763"/>
          </a:xfrm>
          <a:prstGeom prst="bentConnector4">
            <a:avLst>
              <a:gd name="adj1" fmla="val -67368"/>
              <a:gd name="adj2" fmla="val 10307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Vorm 30"/>
          <p:cNvCxnSpPr>
            <a:stCxn id="19" idx="2"/>
            <a:endCxn id="16" idx="2"/>
          </p:cNvCxnSpPr>
          <p:nvPr/>
        </p:nvCxnSpPr>
        <p:spPr>
          <a:xfrm rot="5400000">
            <a:off x="4938215" y="2062843"/>
            <a:ext cx="1588" cy="408963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836712"/>
            <a:ext cx="80581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95320" cy="237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ijdelijke aanduiding voor inhoud 73"/>
          <p:cNvSpPr>
            <a:spLocks noGrp="1"/>
          </p:cNvSpPr>
          <p:nvPr>
            <p:ph idx="1"/>
          </p:nvPr>
        </p:nvSpPr>
        <p:spPr>
          <a:xfrm>
            <a:off x="457200" y="1600200"/>
            <a:ext cx="7427168" cy="5141168"/>
          </a:xfrm>
        </p:spPr>
        <p:txBody>
          <a:bodyPr>
            <a:normAutofit/>
          </a:bodyPr>
          <a:lstStyle/>
          <a:p>
            <a:r>
              <a:rPr lang="nl-NL" dirty="0" smtClean="0"/>
              <a:t>Vaststellen bedrijfsdoelstellingen</a:t>
            </a:r>
          </a:p>
          <a:p>
            <a:r>
              <a:rPr lang="nl-NL" dirty="0" err="1" smtClean="0"/>
              <a:t>Ideation</a:t>
            </a:r>
            <a:r>
              <a:rPr lang="nl-NL" dirty="0" smtClean="0"/>
              <a:t>/NPD</a:t>
            </a:r>
          </a:p>
          <a:p>
            <a:r>
              <a:rPr lang="nl-NL" dirty="0" err="1" smtClean="0"/>
              <a:t>Governance</a:t>
            </a:r>
            <a:endParaRPr lang="nl-NL" dirty="0" smtClean="0"/>
          </a:p>
          <a:p>
            <a:pPr lvl="1"/>
            <a:r>
              <a:rPr lang="nl-NL" dirty="0" smtClean="0"/>
              <a:t>Proces</a:t>
            </a:r>
          </a:p>
          <a:p>
            <a:pPr lvl="1"/>
            <a:r>
              <a:rPr lang="nl-NL" dirty="0" smtClean="0"/>
              <a:t>Rollen</a:t>
            </a:r>
          </a:p>
          <a:p>
            <a:r>
              <a:rPr lang="nl-NL" dirty="0" smtClean="0"/>
              <a:t>KPI</a:t>
            </a:r>
          </a:p>
          <a:p>
            <a:pPr lvl="1"/>
            <a:r>
              <a:rPr lang="nl-NL" dirty="0" smtClean="0"/>
              <a:t>Doelen</a:t>
            </a:r>
          </a:p>
          <a:p>
            <a:pPr lvl="1"/>
            <a:r>
              <a:rPr lang="nl-NL" dirty="0" smtClean="0"/>
              <a:t>Business Case</a:t>
            </a:r>
          </a:p>
          <a:p>
            <a:r>
              <a:rPr lang="nl-NL" dirty="0" smtClean="0"/>
              <a:t>Portfolio initiatieven</a:t>
            </a:r>
          </a:p>
          <a:p>
            <a:endParaRPr lang="nl-NL" dirty="0"/>
          </a:p>
        </p:txBody>
      </p:sp>
      <p:pic>
        <p:nvPicPr>
          <p:cNvPr id="58" name="Picture 2" descr="idea, light bulb, power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284984"/>
            <a:ext cx="576064" cy="576064"/>
          </a:xfrm>
          <a:prstGeom prst="rect">
            <a:avLst/>
          </a:prstGeom>
          <a:noFill/>
        </p:spPr>
      </p:pic>
      <p:pic>
        <p:nvPicPr>
          <p:cNvPr id="1026" name="Picture 2" descr="design, draw, math, openofficeorg ic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2780928"/>
            <a:ext cx="648072" cy="648073"/>
          </a:xfrm>
          <a:prstGeom prst="rect">
            <a:avLst/>
          </a:prstGeom>
          <a:noFill/>
        </p:spPr>
      </p:pic>
      <p:pic>
        <p:nvPicPr>
          <p:cNvPr id="63" name="Picture 22" descr="business, calculator, cash, home, money, rent, user 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0152" y="3789040"/>
            <a:ext cx="936103" cy="936104"/>
          </a:xfrm>
          <a:prstGeom prst="rect">
            <a:avLst/>
          </a:prstGeom>
          <a:noFill/>
        </p:spPr>
      </p:pic>
      <p:pic>
        <p:nvPicPr>
          <p:cNvPr id="67" name="Picture 16" descr="goal, target ico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653136"/>
            <a:ext cx="432048" cy="432049"/>
          </a:xfrm>
          <a:prstGeom prst="rect">
            <a:avLst/>
          </a:prstGeom>
          <a:noFill/>
        </p:spPr>
      </p:pic>
      <p:pic>
        <p:nvPicPr>
          <p:cNvPr id="70" name="Picture 18" descr="football, goal, soccer, sport ic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2276872"/>
            <a:ext cx="715144" cy="715145"/>
          </a:xfrm>
          <a:prstGeom prst="rect">
            <a:avLst/>
          </a:prstGeom>
          <a:noFill/>
        </p:spPr>
      </p:pic>
      <p:sp>
        <p:nvSpPr>
          <p:cNvPr id="73" name="Titel 7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Idea Portfolio</a:t>
            </a:r>
            <a:endParaRPr lang="nl-NL" dirty="0"/>
          </a:p>
        </p:txBody>
      </p:sp>
      <p:pic>
        <p:nvPicPr>
          <p:cNvPr id="77" name="Picture 4" descr="http://upload.wikimedia.org/wikipedia/commons/a/aa/Profit-loss-risk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71792" y="2708920"/>
            <a:ext cx="1872208" cy="1748048"/>
          </a:xfrm>
          <a:prstGeom prst="rect">
            <a:avLst/>
          </a:prstGeom>
          <a:noFill/>
        </p:spPr>
      </p:pic>
      <p:pic>
        <p:nvPicPr>
          <p:cNvPr id="78" name="Picture 10" descr="http://www.inventure-technologies.nl/files/uploads/Risk%20matrix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5013176"/>
            <a:ext cx="1368152" cy="877504"/>
          </a:xfrm>
          <a:prstGeom prst="rect">
            <a:avLst/>
          </a:prstGeom>
          <a:noFill/>
        </p:spPr>
      </p:pic>
      <p:pic>
        <p:nvPicPr>
          <p:cNvPr id="80" name="Afbeelding 79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884368" y="1988840"/>
            <a:ext cx="100811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34325" y="6229350"/>
            <a:ext cx="120967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</TotalTime>
  <Words>708</Words>
  <Application>Microsoft Office PowerPoint</Application>
  <PresentationFormat>Diavoorstelling (4:3)</PresentationFormat>
  <Paragraphs>294</Paragraphs>
  <Slides>18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Office-thema</vt:lpstr>
      <vt:lpstr>Corporate Portfolio Management</vt:lpstr>
      <vt:lpstr>Uw bedrijf</vt:lpstr>
      <vt:lpstr>Dia 3</vt:lpstr>
      <vt:lpstr>Dia 4</vt:lpstr>
      <vt:lpstr>Corporate Portfolio Management</vt:lpstr>
      <vt:lpstr>Hoe en waar start je?</vt:lpstr>
      <vt:lpstr>CPM methode</vt:lpstr>
      <vt:lpstr>Portfolio Management hoofdprocessen</vt:lpstr>
      <vt:lpstr>Idea Portfolio</vt:lpstr>
      <vt:lpstr>Project Portfolio</vt:lpstr>
      <vt:lpstr>Service Portfolio</vt:lpstr>
      <vt:lpstr>Methode werking</vt:lpstr>
      <vt:lpstr>3. Uitwerken naar programma’s en projecten</vt:lpstr>
      <vt:lpstr>3. Uitwerken naar programma’s en projecten</vt:lpstr>
      <vt:lpstr>CMM-I bepalen</vt:lpstr>
      <vt:lpstr>Business Case</vt:lpstr>
      <vt:lpstr>Accolades</vt:lpstr>
      <vt:lpstr>Dia 18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Enterprise Portfolio Management</dc:title>
  <dc:creator>wuif</dc:creator>
  <cp:lastModifiedBy>wuif</cp:lastModifiedBy>
  <cp:revision>60</cp:revision>
  <dcterms:created xsi:type="dcterms:W3CDTF">2012-06-11T04:09:06Z</dcterms:created>
  <dcterms:modified xsi:type="dcterms:W3CDTF">2014-04-01T19:06:55Z</dcterms:modified>
</cp:coreProperties>
</file>